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6" r:id="rId1"/>
  </p:sldMasterIdLst>
  <p:sldIdLst>
    <p:sldId id="256" r:id="rId2"/>
    <p:sldId id="258" r:id="rId3"/>
    <p:sldId id="257" r:id="rId4"/>
    <p:sldId id="261" r:id="rId5"/>
    <p:sldId id="263" r:id="rId6"/>
    <p:sldId id="262" r:id="rId7"/>
    <p:sldId id="266" r:id="rId8"/>
    <p:sldId id="267" r:id="rId9"/>
    <p:sldId id="259" r:id="rId10"/>
    <p:sldId id="381" r:id="rId11"/>
    <p:sldId id="383" r:id="rId12"/>
    <p:sldId id="260" r:id="rId13"/>
    <p:sldId id="269" r:id="rId14"/>
    <p:sldId id="270" r:id="rId15"/>
    <p:sldId id="271" r:id="rId16"/>
    <p:sldId id="272" r:id="rId17"/>
    <p:sldId id="273" r:id="rId18"/>
    <p:sldId id="274" r:id="rId19"/>
    <p:sldId id="275" r:id="rId20"/>
    <p:sldId id="276" r:id="rId21"/>
    <p:sldId id="264" r:id="rId22"/>
    <p:sldId id="265" r:id="rId23"/>
    <p:sldId id="277" r:id="rId24"/>
    <p:sldId id="278" r:id="rId25"/>
    <p:sldId id="282" r:id="rId26"/>
    <p:sldId id="283" r:id="rId27"/>
    <p:sldId id="279" r:id="rId28"/>
    <p:sldId id="280" r:id="rId29"/>
    <p:sldId id="281" r:id="rId30"/>
    <p:sldId id="291" r:id="rId31"/>
    <p:sldId id="285" r:id="rId32"/>
    <p:sldId id="286" r:id="rId33"/>
    <p:sldId id="287" r:id="rId34"/>
    <p:sldId id="288" r:id="rId35"/>
    <p:sldId id="289" r:id="rId36"/>
    <p:sldId id="290" r:id="rId37"/>
    <p:sldId id="284"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21" r:id="rId64"/>
    <p:sldId id="322" r:id="rId65"/>
    <p:sldId id="323" r:id="rId66"/>
    <p:sldId id="324" r:id="rId67"/>
    <p:sldId id="325" r:id="rId68"/>
    <p:sldId id="326" r:id="rId69"/>
    <p:sldId id="327" r:id="rId70"/>
    <p:sldId id="328" r:id="rId71"/>
    <p:sldId id="329" r:id="rId72"/>
    <p:sldId id="330" r:id="rId73"/>
    <p:sldId id="331" r:id="rId74"/>
    <p:sldId id="332" r:id="rId75"/>
    <p:sldId id="333" r:id="rId76"/>
    <p:sldId id="334" r:id="rId77"/>
    <p:sldId id="335" r:id="rId78"/>
    <p:sldId id="336" r:id="rId79"/>
    <p:sldId id="337" r:id="rId80"/>
    <p:sldId id="338" r:id="rId81"/>
    <p:sldId id="339" r:id="rId82"/>
    <p:sldId id="340" r:id="rId83"/>
    <p:sldId id="341" r:id="rId84"/>
    <p:sldId id="343" r:id="rId85"/>
    <p:sldId id="342" r:id="rId86"/>
    <p:sldId id="344" r:id="rId87"/>
    <p:sldId id="345" r:id="rId88"/>
    <p:sldId id="346" r:id="rId8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70" d="100"/>
          <a:sy n="70" d="100"/>
        </p:scale>
        <p:origin x="1180" y="5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presProps" Target="pres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heme" Target="theme/theme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diagrams/_rels/data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43607AC-DC3A-43C7-897F-32612551FFED}" type="doc">
      <dgm:prSet loTypeId="urn:microsoft.com/office/officeart/2018/2/layout/IconLabelList" loCatId="icon" qsTypeId="urn:microsoft.com/office/officeart/2005/8/quickstyle/simple1" qsCatId="simple" csTypeId="urn:microsoft.com/office/officeart/2005/8/colors/colorful1" csCatId="colorful" phldr="1"/>
      <dgm:spPr/>
      <dgm:t>
        <a:bodyPr/>
        <a:lstStyle/>
        <a:p>
          <a:endParaRPr lang="en-US"/>
        </a:p>
      </dgm:t>
    </dgm:pt>
    <dgm:pt modelId="{C3640F88-3E4B-4B67-B635-F8FC831E2751}">
      <dgm:prSet phldrT="[Text]"/>
      <dgm:spPr/>
      <dgm:t>
        <a:bodyPr/>
        <a:lstStyle/>
        <a:p>
          <a:pPr>
            <a:lnSpc>
              <a:spcPct val="100000"/>
            </a:lnSpc>
          </a:pPr>
          <a:r>
            <a:rPr lang="en-US" dirty="0"/>
            <a:t>Programming</a:t>
          </a:r>
        </a:p>
      </dgm:t>
    </dgm:pt>
    <dgm:pt modelId="{AC4C5D3C-5D91-42FB-8301-49861EF32A54}" type="parTrans" cxnId="{AA83A3E4-F6DC-4EF4-BB5A-EB79232775D8}">
      <dgm:prSet/>
      <dgm:spPr/>
      <dgm:t>
        <a:bodyPr/>
        <a:lstStyle/>
        <a:p>
          <a:endParaRPr lang="en-US"/>
        </a:p>
      </dgm:t>
    </dgm:pt>
    <dgm:pt modelId="{2B8E40BF-7122-42EE-AD06-AB5AC5B0CBBB}" type="sibTrans" cxnId="{AA83A3E4-F6DC-4EF4-BB5A-EB79232775D8}">
      <dgm:prSet/>
      <dgm:spPr/>
      <dgm:t>
        <a:bodyPr/>
        <a:lstStyle/>
        <a:p>
          <a:pPr>
            <a:lnSpc>
              <a:spcPct val="100000"/>
            </a:lnSpc>
          </a:pPr>
          <a:endParaRPr lang="en-US"/>
        </a:p>
      </dgm:t>
    </dgm:pt>
    <dgm:pt modelId="{BB9315AE-90A3-49B9-88F2-83E3FDE15FF2}">
      <dgm:prSet phldrT="[Text]"/>
      <dgm:spPr/>
      <dgm:t>
        <a:bodyPr/>
        <a:lstStyle/>
        <a:p>
          <a:pPr>
            <a:lnSpc>
              <a:spcPct val="100000"/>
            </a:lnSpc>
          </a:pPr>
          <a:r>
            <a:rPr lang="en-US" dirty="0"/>
            <a:t>data</a:t>
          </a:r>
        </a:p>
      </dgm:t>
    </dgm:pt>
    <dgm:pt modelId="{07EF2702-4580-4A6D-BDEE-4BBDC422FF93}" type="parTrans" cxnId="{1F123B51-8BBA-4C13-8F9F-CEAA112AF244}">
      <dgm:prSet/>
      <dgm:spPr/>
      <dgm:t>
        <a:bodyPr/>
        <a:lstStyle/>
        <a:p>
          <a:endParaRPr lang="en-US"/>
        </a:p>
      </dgm:t>
    </dgm:pt>
    <dgm:pt modelId="{BE9F3E04-5ED3-4EC5-B87B-203BD68FDC37}" type="sibTrans" cxnId="{1F123B51-8BBA-4C13-8F9F-CEAA112AF244}">
      <dgm:prSet/>
      <dgm:spPr/>
      <dgm:t>
        <a:bodyPr/>
        <a:lstStyle/>
        <a:p>
          <a:pPr>
            <a:lnSpc>
              <a:spcPct val="100000"/>
            </a:lnSpc>
          </a:pPr>
          <a:endParaRPr lang="en-US"/>
        </a:p>
      </dgm:t>
    </dgm:pt>
    <dgm:pt modelId="{97D5DE79-19EB-4090-8A6E-3706982C7901}">
      <dgm:prSet phldrT="[Text]"/>
      <dgm:spPr/>
      <dgm:t>
        <a:bodyPr/>
        <a:lstStyle/>
        <a:p>
          <a:pPr>
            <a:lnSpc>
              <a:spcPct val="100000"/>
            </a:lnSpc>
          </a:pPr>
          <a:r>
            <a:rPr lang="en-US" dirty="0"/>
            <a:t>statistics</a:t>
          </a:r>
        </a:p>
      </dgm:t>
    </dgm:pt>
    <dgm:pt modelId="{8B458BD7-560C-42AF-A6ED-3302E15BE0C4}" type="parTrans" cxnId="{DF3A6419-791A-4898-BA41-7087EC0EB677}">
      <dgm:prSet/>
      <dgm:spPr/>
      <dgm:t>
        <a:bodyPr/>
        <a:lstStyle/>
        <a:p>
          <a:endParaRPr lang="en-US"/>
        </a:p>
      </dgm:t>
    </dgm:pt>
    <dgm:pt modelId="{89DD6CE2-3223-4EE1-8199-F9CDFAB5ED59}" type="sibTrans" cxnId="{DF3A6419-791A-4898-BA41-7087EC0EB677}">
      <dgm:prSet/>
      <dgm:spPr/>
      <dgm:t>
        <a:bodyPr/>
        <a:lstStyle/>
        <a:p>
          <a:pPr>
            <a:lnSpc>
              <a:spcPct val="100000"/>
            </a:lnSpc>
          </a:pPr>
          <a:endParaRPr lang="en-US"/>
        </a:p>
      </dgm:t>
    </dgm:pt>
    <dgm:pt modelId="{6E95577C-FFD0-4659-8105-33173DD032D3}">
      <dgm:prSet phldrT="[Text]"/>
      <dgm:spPr/>
      <dgm:t>
        <a:bodyPr/>
        <a:lstStyle/>
        <a:p>
          <a:pPr>
            <a:lnSpc>
              <a:spcPct val="100000"/>
            </a:lnSpc>
          </a:pPr>
          <a:r>
            <a:rPr lang="en-US"/>
            <a:t>Data Science</a:t>
          </a:r>
        </a:p>
      </dgm:t>
    </dgm:pt>
    <dgm:pt modelId="{C12EB48C-7F09-486F-BCA2-BA6ED1CBAFD7}" type="parTrans" cxnId="{A0824DF4-3DB9-4197-931E-8EEC9EE00568}">
      <dgm:prSet/>
      <dgm:spPr/>
      <dgm:t>
        <a:bodyPr/>
        <a:lstStyle/>
        <a:p>
          <a:endParaRPr lang="en-US"/>
        </a:p>
      </dgm:t>
    </dgm:pt>
    <dgm:pt modelId="{CA910796-A838-48B4-81F0-DAA557AFEFDD}" type="sibTrans" cxnId="{A0824DF4-3DB9-4197-931E-8EEC9EE00568}">
      <dgm:prSet/>
      <dgm:spPr/>
      <dgm:t>
        <a:bodyPr/>
        <a:lstStyle/>
        <a:p>
          <a:endParaRPr lang="en-US"/>
        </a:p>
      </dgm:t>
    </dgm:pt>
    <dgm:pt modelId="{067C4B91-33FF-481E-B0E1-B6643C87EAB7}" type="pres">
      <dgm:prSet presAssocID="{343607AC-DC3A-43C7-897F-32612551FFED}" presName="root" presStyleCnt="0">
        <dgm:presLayoutVars>
          <dgm:dir/>
          <dgm:resizeHandles val="exact"/>
        </dgm:presLayoutVars>
      </dgm:prSet>
      <dgm:spPr/>
    </dgm:pt>
    <dgm:pt modelId="{A7E67195-1391-4D9B-B9D4-E85AD28420E9}" type="pres">
      <dgm:prSet presAssocID="{C3640F88-3E4B-4B67-B635-F8FC831E2751}" presName="compNode" presStyleCnt="0"/>
      <dgm:spPr/>
    </dgm:pt>
    <dgm:pt modelId="{957543DB-6843-4112-8C1B-A7D0C32C2371}" type="pres">
      <dgm:prSet presAssocID="{C3640F88-3E4B-4B67-B635-F8FC831E2751}"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Programmer"/>
        </a:ext>
      </dgm:extLst>
    </dgm:pt>
    <dgm:pt modelId="{90AD8C12-ADCE-4A1C-9284-99A409023340}" type="pres">
      <dgm:prSet presAssocID="{C3640F88-3E4B-4B67-B635-F8FC831E2751}" presName="spaceRect" presStyleCnt="0"/>
      <dgm:spPr/>
    </dgm:pt>
    <dgm:pt modelId="{47FCAB29-07E2-4870-8E1F-169476F02060}" type="pres">
      <dgm:prSet presAssocID="{C3640F88-3E4B-4B67-B635-F8FC831E2751}" presName="textRect" presStyleLbl="revTx" presStyleIdx="0" presStyleCnt="4">
        <dgm:presLayoutVars>
          <dgm:chMax val="1"/>
          <dgm:chPref val="1"/>
        </dgm:presLayoutVars>
      </dgm:prSet>
      <dgm:spPr/>
    </dgm:pt>
    <dgm:pt modelId="{834D0121-C023-47F0-9ACA-9FFF30856CD8}" type="pres">
      <dgm:prSet presAssocID="{2B8E40BF-7122-42EE-AD06-AB5AC5B0CBBB}" presName="sibTrans" presStyleCnt="0"/>
      <dgm:spPr/>
    </dgm:pt>
    <dgm:pt modelId="{99EB4AF0-01DE-4410-9F87-47074BC2EF6A}" type="pres">
      <dgm:prSet presAssocID="{BB9315AE-90A3-49B9-88F2-83E3FDE15FF2}" presName="compNode" presStyleCnt="0"/>
      <dgm:spPr/>
    </dgm:pt>
    <dgm:pt modelId="{E568286B-F22B-43AC-8815-423D48AC39FA}" type="pres">
      <dgm:prSet presAssocID="{BB9315AE-90A3-49B9-88F2-83E3FDE15FF2}"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Bar chart"/>
        </a:ext>
      </dgm:extLst>
    </dgm:pt>
    <dgm:pt modelId="{92CE3F74-C730-4219-843F-EA03AB1FE30C}" type="pres">
      <dgm:prSet presAssocID="{BB9315AE-90A3-49B9-88F2-83E3FDE15FF2}" presName="spaceRect" presStyleCnt="0"/>
      <dgm:spPr/>
    </dgm:pt>
    <dgm:pt modelId="{CA06E180-60A0-4011-99C2-AD17CB9770BB}" type="pres">
      <dgm:prSet presAssocID="{BB9315AE-90A3-49B9-88F2-83E3FDE15FF2}" presName="textRect" presStyleLbl="revTx" presStyleIdx="1" presStyleCnt="4">
        <dgm:presLayoutVars>
          <dgm:chMax val="1"/>
          <dgm:chPref val="1"/>
        </dgm:presLayoutVars>
      </dgm:prSet>
      <dgm:spPr/>
    </dgm:pt>
    <dgm:pt modelId="{8BE9AC2D-0621-48B8-B4FF-48160F9503A2}" type="pres">
      <dgm:prSet presAssocID="{BE9F3E04-5ED3-4EC5-B87B-203BD68FDC37}" presName="sibTrans" presStyleCnt="0"/>
      <dgm:spPr/>
    </dgm:pt>
    <dgm:pt modelId="{0E64A470-9C50-44FE-BDC9-279B368DF060}" type="pres">
      <dgm:prSet presAssocID="{97D5DE79-19EB-4090-8A6E-3706982C7901}" presName="compNode" presStyleCnt="0"/>
      <dgm:spPr/>
    </dgm:pt>
    <dgm:pt modelId="{53F6846F-A3FB-40CA-8006-5ADEFE3251CD}" type="pres">
      <dgm:prSet presAssocID="{97D5DE79-19EB-4090-8A6E-3706982C7901}"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Statistics"/>
        </a:ext>
      </dgm:extLst>
    </dgm:pt>
    <dgm:pt modelId="{8B0339A5-A9C9-4BD3-B647-7C19C7ED77FB}" type="pres">
      <dgm:prSet presAssocID="{97D5DE79-19EB-4090-8A6E-3706982C7901}" presName="spaceRect" presStyleCnt="0"/>
      <dgm:spPr/>
    </dgm:pt>
    <dgm:pt modelId="{E0280F85-54CC-4C91-A0DC-FB1B7EDCBE75}" type="pres">
      <dgm:prSet presAssocID="{97D5DE79-19EB-4090-8A6E-3706982C7901}" presName="textRect" presStyleLbl="revTx" presStyleIdx="2" presStyleCnt="4">
        <dgm:presLayoutVars>
          <dgm:chMax val="1"/>
          <dgm:chPref val="1"/>
        </dgm:presLayoutVars>
      </dgm:prSet>
      <dgm:spPr/>
    </dgm:pt>
    <dgm:pt modelId="{52C7DE89-291C-45EF-84D1-1942F3D6342C}" type="pres">
      <dgm:prSet presAssocID="{89DD6CE2-3223-4EE1-8199-F9CDFAB5ED59}" presName="sibTrans" presStyleCnt="0"/>
      <dgm:spPr/>
    </dgm:pt>
    <dgm:pt modelId="{821B85F7-F0C3-433A-84DE-79770635ADEA}" type="pres">
      <dgm:prSet presAssocID="{6E95577C-FFD0-4659-8105-33173DD032D3}" presName="compNode" presStyleCnt="0"/>
      <dgm:spPr/>
    </dgm:pt>
    <dgm:pt modelId="{C646DFD7-19E1-43BF-860C-0AA32E68BEE0}" type="pres">
      <dgm:prSet presAssocID="{6E95577C-FFD0-4659-8105-33173DD032D3}"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Database"/>
        </a:ext>
      </dgm:extLst>
    </dgm:pt>
    <dgm:pt modelId="{D7112655-7B9F-430E-9D93-D6EFE0F04DCD}" type="pres">
      <dgm:prSet presAssocID="{6E95577C-FFD0-4659-8105-33173DD032D3}" presName="spaceRect" presStyleCnt="0"/>
      <dgm:spPr/>
    </dgm:pt>
    <dgm:pt modelId="{F5B42EA1-D072-4564-AD56-2AFDED84F289}" type="pres">
      <dgm:prSet presAssocID="{6E95577C-FFD0-4659-8105-33173DD032D3}" presName="textRect" presStyleLbl="revTx" presStyleIdx="3" presStyleCnt="4">
        <dgm:presLayoutVars>
          <dgm:chMax val="1"/>
          <dgm:chPref val="1"/>
        </dgm:presLayoutVars>
      </dgm:prSet>
      <dgm:spPr/>
    </dgm:pt>
  </dgm:ptLst>
  <dgm:cxnLst>
    <dgm:cxn modelId="{28AFB90A-E70B-40AD-A999-6F8B00BE8B7F}" type="presOf" srcId="{6E95577C-FFD0-4659-8105-33173DD032D3}" destId="{F5B42EA1-D072-4564-AD56-2AFDED84F289}" srcOrd="0" destOrd="0" presId="urn:microsoft.com/office/officeart/2018/2/layout/IconLabelList"/>
    <dgm:cxn modelId="{DF3A6419-791A-4898-BA41-7087EC0EB677}" srcId="{343607AC-DC3A-43C7-897F-32612551FFED}" destId="{97D5DE79-19EB-4090-8A6E-3706982C7901}" srcOrd="2" destOrd="0" parTransId="{8B458BD7-560C-42AF-A6ED-3302E15BE0C4}" sibTransId="{89DD6CE2-3223-4EE1-8199-F9CDFAB5ED59}"/>
    <dgm:cxn modelId="{560BC62D-38A2-4C83-8C8F-F01A2046B8A6}" type="presOf" srcId="{97D5DE79-19EB-4090-8A6E-3706982C7901}" destId="{E0280F85-54CC-4C91-A0DC-FB1B7EDCBE75}" srcOrd="0" destOrd="0" presId="urn:microsoft.com/office/officeart/2018/2/layout/IconLabelList"/>
    <dgm:cxn modelId="{D11C8839-DA25-43D0-A5E1-5F719465E5D8}" type="presOf" srcId="{C3640F88-3E4B-4B67-B635-F8FC831E2751}" destId="{47FCAB29-07E2-4870-8E1F-169476F02060}" srcOrd="0" destOrd="0" presId="urn:microsoft.com/office/officeart/2018/2/layout/IconLabelList"/>
    <dgm:cxn modelId="{1F123B51-8BBA-4C13-8F9F-CEAA112AF244}" srcId="{343607AC-DC3A-43C7-897F-32612551FFED}" destId="{BB9315AE-90A3-49B9-88F2-83E3FDE15FF2}" srcOrd="1" destOrd="0" parTransId="{07EF2702-4580-4A6D-BDEE-4BBDC422FF93}" sibTransId="{BE9F3E04-5ED3-4EC5-B87B-203BD68FDC37}"/>
    <dgm:cxn modelId="{FF7F3B75-AD1B-4ACA-8763-71AA9DCCF91C}" type="presOf" srcId="{BB9315AE-90A3-49B9-88F2-83E3FDE15FF2}" destId="{CA06E180-60A0-4011-99C2-AD17CB9770BB}" srcOrd="0" destOrd="0" presId="urn:microsoft.com/office/officeart/2018/2/layout/IconLabelList"/>
    <dgm:cxn modelId="{3051FAA1-A495-4954-BBAB-CDC13EA549C9}" type="presOf" srcId="{343607AC-DC3A-43C7-897F-32612551FFED}" destId="{067C4B91-33FF-481E-B0E1-B6643C87EAB7}" srcOrd="0" destOrd="0" presId="urn:microsoft.com/office/officeart/2018/2/layout/IconLabelList"/>
    <dgm:cxn modelId="{AA83A3E4-F6DC-4EF4-BB5A-EB79232775D8}" srcId="{343607AC-DC3A-43C7-897F-32612551FFED}" destId="{C3640F88-3E4B-4B67-B635-F8FC831E2751}" srcOrd="0" destOrd="0" parTransId="{AC4C5D3C-5D91-42FB-8301-49861EF32A54}" sibTransId="{2B8E40BF-7122-42EE-AD06-AB5AC5B0CBBB}"/>
    <dgm:cxn modelId="{A0824DF4-3DB9-4197-931E-8EEC9EE00568}" srcId="{343607AC-DC3A-43C7-897F-32612551FFED}" destId="{6E95577C-FFD0-4659-8105-33173DD032D3}" srcOrd="3" destOrd="0" parTransId="{C12EB48C-7F09-486F-BCA2-BA6ED1CBAFD7}" sibTransId="{CA910796-A838-48B4-81F0-DAA557AFEFDD}"/>
    <dgm:cxn modelId="{44EC44E4-E742-404E-B2A6-17B829BD751B}" type="presParOf" srcId="{067C4B91-33FF-481E-B0E1-B6643C87EAB7}" destId="{A7E67195-1391-4D9B-B9D4-E85AD28420E9}" srcOrd="0" destOrd="0" presId="urn:microsoft.com/office/officeart/2018/2/layout/IconLabelList"/>
    <dgm:cxn modelId="{53287879-3753-4035-839C-9B9F5B2E7A3A}" type="presParOf" srcId="{A7E67195-1391-4D9B-B9D4-E85AD28420E9}" destId="{957543DB-6843-4112-8C1B-A7D0C32C2371}" srcOrd="0" destOrd="0" presId="urn:microsoft.com/office/officeart/2018/2/layout/IconLabelList"/>
    <dgm:cxn modelId="{C29CD320-C5F2-4E1A-A0B6-F622F4FD7D0C}" type="presParOf" srcId="{A7E67195-1391-4D9B-B9D4-E85AD28420E9}" destId="{90AD8C12-ADCE-4A1C-9284-99A409023340}" srcOrd="1" destOrd="0" presId="urn:microsoft.com/office/officeart/2018/2/layout/IconLabelList"/>
    <dgm:cxn modelId="{E775C3C0-07CE-4712-A721-7CE58E230B8D}" type="presParOf" srcId="{A7E67195-1391-4D9B-B9D4-E85AD28420E9}" destId="{47FCAB29-07E2-4870-8E1F-169476F02060}" srcOrd="2" destOrd="0" presId="urn:microsoft.com/office/officeart/2018/2/layout/IconLabelList"/>
    <dgm:cxn modelId="{7464F25D-694F-4452-B605-A2ED51E419B5}" type="presParOf" srcId="{067C4B91-33FF-481E-B0E1-B6643C87EAB7}" destId="{834D0121-C023-47F0-9ACA-9FFF30856CD8}" srcOrd="1" destOrd="0" presId="urn:microsoft.com/office/officeart/2018/2/layout/IconLabelList"/>
    <dgm:cxn modelId="{041728F7-45BF-477A-BA61-66F0A646982C}" type="presParOf" srcId="{067C4B91-33FF-481E-B0E1-B6643C87EAB7}" destId="{99EB4AF0-01DE-4410-9F87-47074BC2EF6A}" srcOrd="2" destOrd="0" presId="urn:microsoft.com/office/officeart/2018/2/layout/IconLabelList"/>
    <dgm:cxn modelId="{21BE9C8F-CACC-43AD-9FCE-84965FD3AAF1}" type="presParOf" srcId="{99EB4AF0-01DE-4410-9F87-47074BC2EF6A}" destId="{E568286B-F22B-43AC-8815-423D48AC39FA}" srcOrd="0" destOrd="0" presId="urn:microsoft.com/office/officeart/2018/2/layout/IconLabelList"/>
    <dgm:cxn modelId="{2CD9A6E6-B114-47FC-875F-38DF7C838637}" type="presParOf" srcId="{99EB4AF0-01DE-4410-9F87-47074BC2EF6A}" destId="{92CE3F74-C730-4219-843F-EA03AB1FE30C}" srcOrd="1" destOrd="0" presId="urn:microsoft.com/office/officeart/2018/2/layout/IconLabelList"/>
    <dgm:cxn modelId="{ADC281CF-1CAC-4CCC-92C6-B58C64685F0C}" type="presParOf" srcId="{99EB4AF0-01DE-4410-9F87-47074BC2EF6A}" destId="{CA06E180-60A0-4011-99C2-AD17CB9770BB}" srcOrd="2" destOrd="0" presId="urn:microsoft.com/office/officeart/2018/2/layout/IconLabelList"/>
    <dgm:cxn modelId="{834A703B-6046-4FC9-8FF8-1CB9596EA96D}" type="presParOf" srcId="{067C4B91-33FF-481E-B0E1-B6643C87EAB7}" destId="{8BE9AC2D-0621-48B8-B4FF-48160F9503A2}" srcOrd="3" destOrd="0" presId="urn:microsoft.com/office/officeart/2018/2/layout/IconLabelList"/>
    <dgm:cxn modelId="{05B76FDC-FEF7-4DDF-8CFF-02106548D13E}" type="presParOf" srcId="{067C4B91-33FF-481E-B0E1-B6643C87EAB7}" destId="{0E64A470-9C50-44FE-BDC9-279B368DF060}" srcOrd="4" destOrd="0" presId="urn:microsoft.com/office/officeart/2018/2/layout/IconLabelList"/>
    <dgm:cxn modelId="{47767983-5237-4959-BA6D-C8619D56F502}" type="presParOf" srcId="{0E64A470-9C50-44FE-BDC9-279B368DF060}" destId="{53F6846F-A3FB-40CA-8006-5ADEFE3251CD}" srcOrd="0" destOrd="0" presId="urn:microsoft.com/office/officeart/2018/2/layout/IconLabelList"/>
    <dgm:cxn modelId="{E5E6F7B7-8E10-46D3-9684-80DA4F25B78A}" type="presParOf" srcId="{0E64A470-9C50-44FE-BDC9-279B368DF060}" destId="{8B0339A5-A9C9-4BD3-B647-7C19C7ED77FB}" srcOrd="1" destOrd="0" presId="urn:microsoft.com/office/officeart/2018/2/layout/IconLabelList"/>
    <dgm:cxn modelId="{F27586E3-1A2D-4652-B259-8FFD0B9FC1CB}" type="presParOf" srcId="{0E64A470-9C50-44FE-BDC9-279B368DF060}" destId="{E0280F85-54CC-4C91-A0DC-FB1B7EDCBE75}" srcOrd="2" destOrd="0" presId="urn:microsoft.com/office/officeart/2018/2/layout/IconLabelList"/>
    <dgm:cxn modelId="{49AC7CB4-8F0E-473A-A681-91B2A02D32F3}" type="presParOf" srcId="{067C4B91-33FF-481E-B0E1-B6643C87EAB7}" destId="{52C7DE89-291C-45EF-84D1-1942F3D6342C}" srcOrd="5" destOrd="0" presId="urn:microsoft.com/office/officeart/2018/2/layout/IconLabelList"/>
    <dgm:cxn modelId="{116DF188-4B5D-4B66-AAEB-2DDC993FC78B}" type="presParOf" srcId="{067C4B91-33FF-481E-B0E1-B6643C87EAB7}" destId="{821B85F7-F0C3-433A-84DE-79770635ADEA}" srcOrd="6" destOrd="0" presId="urn:microsoft.com/office/officeart/2018/2/layout/IconLabelList"/>
    <dgm:cxn modelId="{ECF0434D-D622-4DF6-94A1-864022641544}" type="presParOf" srcId="{821B85F7-F0C3-433A-84DE-79770635ADEA}" destId="{C646DFD7-19E1-43BF-860C-0AA32E68BEE0}" srcOrd="0" destOrd="0" presId="urn:microsoft.com/office/officeart/2018/2/layout/IconLabelList"/>
    <dgm:cxn modelId="{234918E7-9B15-403D-BA90-6FDB74CFBC09}" type="presParOf" srcId="{821B85F7-F0C3-433A-84DE-79770635ADEA}" destId="{D7112655-7B9F-430E-9D93-D6EFE0F04DCD}" srcOrd="1" destOrd="0" presId="urn:microsoft.com/office/officeart/2018/2/layout/IconLabelList"/>
    <dgm:cxn modelId="{0F4FA122-4087-4452-B147-7C51517A8EE5}" type="presParOf" srcId="{821B85F7-F0C3-433A-84DE-79770635ADEA}" destId="{F5B42EA1-D072-4564-AD56-2AFDED84F289}"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784B3B2-DC25-4E24-AC7A-0E9BA07934FB}" type="doc">
      <dgm:prSet loTypeId="urn:microsoft.com/office/officeart/2005/8/layout/hierarchy2" loCatId="hierarchy" qsTypeId="urn:microsoft.com/office/officeart/2005/8/quickstyle/simple1" qsCatId="simple" csTypeId="urn:microsoft.com/office/officeart/2005/8/colors/colorful1" csCatId="colorful" phldr="1"/>
      <dgm:spPr/>
      <dgm:t>
        <a:bodyPr/>
        <a:lstStyle/>
        <a:p>
          <a:endParaRPr lang="en-US"/>
        </a:p>
      </dgm:t>
    </dgm:pt>
    <dgm:pt modelId="{B96CC5A7-1A4D-4574-88DB-DB59D9360F49}">
      <dgm:prSet phldrT="[Text]" phldr="0"/>
      <dgm:spPr/>
      <dgm:t>
        <a:bodyPr/>
        <a:lstStyle/>
        <a:p>
          <a:r>
            <a:rPr lang="en-US" dirty="0">
              <a:latin typeface="Century Gothic" panose="020B0502020202020204"/>
            </a:rPr>
            <a:t>variable</a:t>
          </a:r>
          <a:endParaRPr lang="en-US" dirty="0"/>
        </a:p>
      </dgm:t>
    </dgm:pt>
    <dgm:pt modelId="{C0EBBCD2-6BF2-4661-A8C9-5E5A46631ED7}" type="parTrans" cxnId="{D6B620C9-5502-4832-A526-BDD3D2566DAD}">
      <dgm:prSet/>
      <dgm:spPr/>
      <dgm:t>
        <a:bodyPr/>
        <a:lstStyle/>
        <a:p>
          <a:endParaRPr lang="en-US"/>
        </a:p>
      </dgm:t>
    </dgm:pt>
    <dgm:pt modelId="{F0C47E9B-014C-428D-BE20-A5CA66BBC651}" type="sibTrans" cxnId="{D6B620C9-5502-4832-A526-BDD3D2566DAD}">
      <dgm:prSet/>
      <dgm:spPr/>
      <dgm:t>
        <a:bodyPr/>
        <a:lstStyle/>
        <a:p>
          <a:endParaRPr lang="en-US"/>
        </a:p>
      </dgm:t>
    </dgm:pt>
    <dgm:pt modelId="{6D3572DA-22CF-406B-B003-5C7D1D59AB07}">
      <dgm:prSet phldrT="[Text]" phldr="0"/>
      <dgm:spPr/>
      <dgm:t>
        <a:bodyPr/>
        <a:lstStyle/>
        <a:p>
          <a:r>
            <a:rPr lang="en-US" dirty="0">
              <a:latin typeface="Century Gothic" panose="020B0502020202020204"/>
            </a:rPr>
            <a:t>categorical</a:t>
          </a:r>
          <a:endParaRPr lang="en-US" dirty="0"/>
        </a:p>
      </dgm:t>
    </dgm:pt>
    <dgm:pt modelId="{676033FA-C4CF-4942-94B4-CC059E111836}" type="parTrans" cxnId="{C8266965-C002-457B-AC80-473072A9BFF6}">
      <dgm:prSet/>
      <dgm:spPr/>
      <dgm:t>
        <a:bodyPr/>
        <a:lstStyle/>
        <a:p>
          <a:endParaRPr lang="en-US"/>
        </a:p>
      </dgm:t>
    </dgm:pt>
    <dgm:pt modelId="{B9EDEC4E-A465-4E9F-AA8E-1EEBB83210B1}" type="sibTrans" cxnId="{C8266965-C002-457B-AC80-473072A9BFF6}">
      <dgm:prSet/>
      <dgm:spPr/>
      <dgm:t>
        <a:bodyPr/>
        <a:lstStyle/>
        <a:p>
          <a:endParaRPr lang="en-US"/>
        </a:p>
      </dgm:t>
    </dgm:pt>
    <dgm:pt modelId="{5EF07AD2-67BA-419B-86B9-51413B36029E}">
      <dgm:prSet phldrT="[Text]" phldr="0"/>
      <dgm:spPr/>
      <dgm:t>
        <a:bodyPr/>
        <a:lstStyle/>
        <a:p>
          <a:pPr rtl="0"/>
          <a:r>
            <a:rPr lang="en-US" dirty="0">
              <a:latin typeface="Century Gothic" panose="020B0502020202020204"/>
            </a:rPr>
            <a:t>Nominal(same value categories)</a:t>
          </a:r>
          <a:endParaRPr lang="en-US" dirty="0"/>
        </a:p>
      </dgm:t>
    </dgm:pt>
    <dgm:pt modelId="{0526A02E-8BDD-4589-89CC-C7DA62246484}" type="parTrans" cxnId="{AFF7BE76-A1F5-4CC4-96D9-352C95C5658A}">
      <dgm:prSet/>
      <dgm:spPr/>
      <dgm:t>
        <a:bodyPr/>
        <a:lstStyle/>
        <a:p>
          <a:endParaRPr lang="en-US"/>
        </a:p>
      </dgm:t>
    </dgm:pt>
    <dgm:pt modelId="{811E99A9-6D79-410D-8C31-1BC78BF22323}" type="sibTrans" cxnId="{AFF7BE76-A1F5-4CC4-96D9-352C95C5658A}">
      <dgm:prSet/>
      <dgm:spPr/>
      <dgm:t>
        <a:bodyPr/>
        <a:lstStyle/>
        <a:p>
          <a:endParaRPr lang="en-US"/>
        </a:p>
      </dgm:t>
    </dgm:pt>
    <dgm:pt modelId="{6A400519-8ED8-4A30-B91E-7F472AA2BD13}">
      <dgm:prSet phldrT="[Text]" phldr="0"/>
      <dgm:spPr/>
      <dgm:t>
        <a:bodyPr/>
        <a:lstStyle/>
        <a:p>
          <a:pPr rtl="0"/>
          <a:r>
            <a:rPr lang="en-US" dirty="0">
              <a:latin typeface="Century Gothic" panose="020B0502020202020204"/>
            </a:rPr>
            <a:t>Ordinal(values are ordered)</a:t>
          </a:r>
          <a:endParaRPr lang="en-US" dirty="0"/>
        </a:p>
      </dgm:t>
    </dgm:pt>
    <dgm:pt modelId="{AC996FAE-FBC5-41A9-A2D0-BB2F3645A3A1}" type="parTrans" cxnId="{78E3740F-08E1-436A-9512-252152C037F0}">
      <dgm:prSet/>
      <dgm:spPr/>
      <dgm:t>
        <a:bodyPr/>
        <a:lstStyle/>
        <a:p>
          <a:endParaRPr lang="en-US"/>
        </a:p>
      </dgm:t>
    </dgm:pt>
    <dgm:pt modelId="{B7DFB8B8-EE65-4B31-9DEA-A2834F0754A1}" type="sibTrans" cxnId="{78E3740F-08E1-436A-9512-252152C037F0}">
      <dgm:prSet/>
      <dgm:spPr/>
      <dgm:t>
        <a:bodyPr/>
        <a:lstStyle/>
        <a:p>
          <a:endParaRPr lang="en-US"/>
        </a:p>
      </dgm:t>
    </dgm:pt>
    <dgm:pt modelId="{A4D54A8A-40ED-490D-8BEC-6B73051DD168}">
      <dgm:prSet phldrT="[Text]" phldr="0"/>
      <dgm:spPr/>
      <dgm:t>
        <a:bodyPr/>
        <a:lstStyle/>
        <a:p>
          <a:r>
            <a:rPr lang="en-US" dirty="0">
              <a:latin typeface="Century Gothic" panose="020B0502020202020204"/>
            </a:rPr>
            <a:t>continuous</a:t>
          </a:r>
          <a:endParaRPr lang="en-US" dirty="0"/>
        </a:p>
      </dgm:t>
    </dgm:pt>
    <dgm:pt modelId="{29B3BEC7-0484-45CF-B5C0-27863211020B}" type="parTrans" cxnId="{90FBD9F3-69CC-4562-B9D7-2D8C3B6141D4}">
      <dgm:prSet/>
      <dgm:spPr/>
      <dgm:t>
        <a:bodyPr/>
        <a:lstStyle/>
        <a:p>
          <a:endParaRPr lang="en-US"/>
        </a:p>
      </dgm:t>
    </dgm:pt>
    <dgm:pt modelId="{C3C4773C-60C1-4323-B338-69F71AF59332}" type="sibTrans" cxnId="{90FBD9F3-69CC-4562-B9D7-2D8C3B6141D4}">
      <dgm:prSet/>
      <dgm:spPr/>
      <dgm:t>
        <a:bodyPr/>
        <a:lstStyle/>
        <a:p>
          <a:endParaRPr lang="en-US"/>
        </a:p>
      </dgm:t>
    </dgm:pt>
    <dgm:pt modelId="{1FEB2CED-3DB5-434A-A6F8-ED42B3D4D3BD}">
      <dgm:prSet phldrT="[Text]" phldr="0"/>
      <dgm:spPr/>
      <dgm:t>
        <a:bodyPr/>
        <a:lstStyle/>
        <a:p>
          <a:pPr rtl="0"/>
          <a:r>
            <a:rPr lang="en-US" dirty="0">
              <a:latin typeface="Century Gothic" panose="020B0502020202020204"/>
            </a:rPr>
            <a:t>Ratio(0 is unacceptable value)</a:t>
          </a:r>
          <a:endParaRPr lang="en-US" dirty="0"/>
        </a:p>
      </dgm:t>
    </dgm:pt>
    <dgm:pt modelId="{44458F9C-FE5F-496E-A0C5-F1E0ED59D3E3}" type="parTrans" cxnId="{A0F39515-5F3A-43B6-85C9-838DA6CDD4E0}">
      <dgm:prSet/>
      <dgm:spPr/>
      <dgm:t>
        <a:bodyPr/>
        <a:lstStyle/>
        <a:p>
          <a:endParaRPr lang="en-US"/>
        </a:p>
      </dgm:t>
    </dgm:pt>
    <dgm:pt modelId="{C09C0423-58B7-4054-B8B6-9F2AB9DF95CF}" type="sibTrans" cxnId="{A0F39515-5F3A-43B6-85C9-838DA6CDD4E0}">
      <dgm:prSet/>
      <dgm:spPr/>
      <dgm:t>
        <a:bodyPr/>
        <a:lstStyle/>
        <a:p>
          <a:endParaRPr lang="en-US"/>
        </a:p>
      </dgm:t>
    </dgm:pt>
    <dgm:pt modelId="{F4F8DEB5-9139-41B7-A2D7-B74B4312A595}">
      <dgm:prSet phldr="0"/>
      <dgm:spPr/>
      <dgm:t>
        <a:bodyPr/>
        <a:lstStyle/>
        <a:p>
          <a:pPr rtl="0"/>
          <a:r>
            <a:rPr lang="en-US" dirty="0">
              <a:latin typeface="Century Gothic" panose="020B0502020202020204"/>
            </a:rPr>
            <a:t>Interval(some numerical values)</a:t>
          </a:r>
        </a:p>
      </dgm:t>
    </dgm:pt>
    <dgm:pt modelId="{37DD6AF7-19F8-4132-9D59-2D0730B59DE3}" type="parTrans" cxnId="{8EC0AE3A-DC8F-4181-B9E6-4200E12B0DA2}">
      <dgm:prSet/>
      <dgm:spPr/>
      <dgm:t>
        <a:bodyPr/>
        <a:lstStyle/>
        <a:p>
          <a:endParaRPr lang="en-US"/>
        </a:p>
      </dgm:t>
    </dgm:pt>
    <dgm:pt modelId="{CD17E120-5179-4BC7-B52F-9C2811ED550B}" type="sibTrans" cxnId="{8EC0AE3A-DC8F-4181-B9E6-4200E12B0DA2}">
      <dgm:prSet/>
      <dgm:spPr/>
    </dgm:pt>
    <dgm:pt modelId="{FAE81AF2-26C1-4E39-91C6-31CEE6FF7FD2}" type="pres">
      <dgm:prSet presAssocID="{F784B3B2-DC25-4E24-AC7A-0E9BA07934FB}" presName="diagram" presStyleCnt="0">
        <dgm:presLayoutVars>
          <dgm:chPref val="1"/>
          <dgm:dir/>
          <dgm:animOne val="branch"/>
          <dgm:animLvl val="lvl"/>
          <dgm:resizeHandles val="exact"/>
        </dgm:presLayoutVars>
      </dgm:prSet>
      <dgm:spPr/>
    </dgm:pt>
    <dgm:pt modelId="{276E94DC-986F-417A-A101-3106D0CE1408}" type="pres">
      <dgm:prSet presAssocID="{B96CC5A7-1A4D-4574-88DB-DB59D9360F49}" presName="root1" presStyleCnt="0"/>
      <dgm:spPr/>
    </dgm:pt>
    <dgm:pt modelId="{CD3DB40D-EF19-4103-8943-6C305A347277}" type="pres">
      <dgm:prSet presAssocID="{B96CC5A7-1A4D-4574-88DB-DB59D9360F49}" presName="LevelOneTextNode" presStyleLbl="node0" presStyleIdx="0" presStyleCnt="1">
        <dgm:presLayoutVars>
          <dgm:chPref val="3"/>
        </dgm:presLayoutVars>
      </dgm:prSet>
      <dgm:spPr/>
    </dgm:pt>
    <dgm:pt modelId="{76FE8A49-B446-4578-9642-7626A1BB95EB}" type="pres">
      <dgm:prSet presAssocID="{B96CC5A7-1A4D-4574-88DB-DB59D9360F49}" presName="level2hierChild" presStyleCnt="0"/>
      <dgm:spPr/>
    </dgm:pt>
    <dgm:pt modelId="{78201772-49B4-4A07-B209-B258503054BC}" type="pres">
      <dgm:prSet presAssocID="{676033FA-C4CF-4942-94B4-CC059E111836}" presName="conn2-1" presStyleLbl="parChTrans1D2" presStyleIdx="0" presStyleCnt="2"/>
      <dgm:spPr/>
    </dgm:pt>
    <dgm:pt modelId="{D1C5BD21-374F-4C5C-BE92-A0E32E2A63F2}" type="pres">
      <dgm:prSet presAssocID="{676033FA-C4CF-4942-94B4-CC059E111836}" presName="connTx" presStyleLbl="parChTrans1D2" presStyleIdx="0" presStyleCnt="2"/>
      <dgm:spPr/>
    </dgm:pt>
    <dgm:pt modelId="{714C0011-1F24-47AF-9051-6638023DDABB}" type="pres">
      <dgm:prSet presAssocID="{6D3572DA-22CF-406B-B003-5C7D1D59AB07}" presName="root2" presStyleCnt="0"/>
      <dgm:spPr/>
    </dgm:pt>
    <dgm:pt modelId="{75E35C52-9EAA-4297-B187-AF8E593E8710}" type="pres">
      <dgm:prSet presAssocID="{6D3572DA-22CF-406B-B003-5C7D1D59AB07}" presName="LevelTwoTextNode" presStyleLbl="node2" presStyleIdx="0" presStyleCnt="2">
        <dgm:presLayoutVars>
          <dgm:chPref val="3"/>
        </dgm:presLayoutVars>
      </dgm:prSet>
      <dgm:spPr/>
    </dgm:pt>
    <dgm:pt modelId="{4F3FFFC4-0931-4A32-8A8F-15023CCB159A}" type="pres">
      <dgm:prSet presAssocID="{6D3572DA-22CF-406B-B003-5C7D1D59AB07}" presName="level3hierChild" presStyleCnt="0"/>
      <dgm:spPr/>
    </dgm:pt>
    <dgm:pt modelId="{78985B51-F9AC-4D12-A0E9-BDA65EB9883F}" type="pres">
      <dgm:prSet presAssocID="{0526A02E-8BDD-4589-89CC-C7DA62246484}" presName="conn2-1" presStyleLbl="parChTrans1D3" presStyleIdx="0" presStyleCnt="4"/>
      <dgm:spPr/>
    </dgm:pt>
    <dgm:pt modelId="{9045147E-4353-4EA8-95F7-33D687CC91F0}" type="pres">
      <dgm:prSet presAssocID="{0526A02E-8BDD-4589-89CC-C7DA62246484}" presName="connTx" presStyleLbl="parChTrans1D3" presStyleIdx="0" presStyleCnt="4"/>
      <dgm:spPr/>
    </dgm:pt>
    <dgm:pt modelId="{1D2C0CED-CDDA-4DE6-8B3D-402EADE77871}" type="pres">
      <dgm:prSet presAssocID="{5EF07AD2-67BA-419B-86B9-51413B36029E}" presName="root2" presStyleCnt="0"/>
      <dgm:spPr/>
    </dgm:pt>
    <dgm:pt modelId="{28458AFD-F778-4BC1-BA9B-A9C765A1A99A}" type="pres">
      <dgm:prSet presAssocID="{5EF07AD2-67BA-419B-86B9-51413B36029E}" presName="LevelTwoTextNode" presStyleLbl="node3" presStyleIdx="0" presStyleCnt="4">
        <dgm:presLayoutVars>
          <dgm:chPref val="3"/>
        </dgm:presLayoutVars>
      </dgm:prSet>
      <dgm:spPr/>
    </dgm:pt>
    <dgm:pt modelId="{5B7880E4-42F6-4D84-BE35-ECAA657DE62C}" type="pres">
      <dgm:prSet presAssocID="{5EF07AD2-67BA-419B-86B9-51413B36029E}" presName="level3hierChild" presStyleCnt="0"/>
      <dgm:spPr/>
    </dgm:pt>
    <dgm:pt modelId="{50DAA19C-DF38-4554-B6D5-57CECB9DF1E3}" type="pres">
      <dgm:prSet presAssocID="{AC996FAE-FBC5-41A9-A2D0-BB2F3645A3A1}" presName="conn2-1" presStyleLbl="parChTrans1D3" presStyleIdx="1" presStyleCnt="4"/>
      <dgm:spPr/>
    </dgm:pt>
    <dgm:pt modelId="{F38E33DA-4AD9-49D6-A4E3-A39A512617B3}" type="pres">
      <dgm:prSet presAssocID="{AC996FAE-FBC5-41A9-A2D0-BB2F3645A3A1}" presName="connTx" presStyleLbl="parChTrans1D3" presStyleIdx="1" presStyleCnt="4"/>
      <dgm:spPr/>
    </dgm:pt>
    <dgm:pt modelId="{0428B62C-A61C-4E9A-A7EF-D41BBB8F40A1}" type="pres">
      <dgm:prSet presAssocID="{6A400519-8ED8-4A30-B91E-7F472AA2BD13}" presName="root2" presStyleCnt="0"/>
      <dgm:spPr/>
    </dgm:pt>
    <dgm:pt modelId="{875BA043-490F-462D-80A3-B06D6C817DE9}" type="pres">
      <dgm:prSet presAssocID="{6A400519-8ED8-4A30-B91E-7F472AA2BD13}" presName="LevelTwoTextNode" presStyleLbl="node3" presStyleIdx="1" presStyleCnt="4">
        <dgm:presLayoutVars>
          <dgm:chPref val="3"/>
        </dgm:presLayoutVars>
      </dgm:prSet>
      <dgm:spPr/>
    </dgm:pt>
    <dgm:pt modelId="{CE9FDBA7-79AA-4030-9F2F-49E965309EBF}" type="pres">
      <dgm:prSet presAssocID="{6A400519-8ED8-4A30-B91E-7F472AA2BD13}" presName="level3hierChild" presStyleCnt="0"/>
      <dgm:spPr/>
    </dgm:pt>
    <dgm:pt modelId="{4D0C2CE9-6173-4FE0-91A4-CF26C09D1811}" type="pres">
      <dgm:prSet presAssocID="{29B3BEC7-0484-45CF-B5C0-27863211020B}" presName="conn2-1" presStyleLbl="parChTrans1D2" presStyleIdx="1" presStyleCnt="2"/>
      <dgm:spPr/>
    </dgm:pt>
    <dgm:pt modelId="{DA5BB3FA-35CF-4BB6-B1FF-A9DE6C4E5E7D}" type="pres">
      <dgm:prSet presAssocID="{29B3BEC7-0484-45CF-B5C0-27863211020B}" presName="connTx" presStyleLbl="parChTrans1D2" presStyleIdx="1" presStyleCnt="2"/>
      <dgm:spPr/>
    </dgm:pt>
    <dgm:pt modelId="{FDE7D6B8-732D-4E44-A743-42A041014F8E}" type="pres">
      <dgm:prSet presAssocID="{A4D54A8A-40ED-490D-8BEC-6B73051DD168}" presName="root2" presStyleCnt="0"/>
      <dgm:spPr/>
    </dgm:pt>
    <dgm:pt modelId="{12F1A20A-6FFB-48F4-868F-44F5EB68EB23}" type="pres">
      <dgm:prSet presAssocID="{A4D54A8A-40ED-490D-8BEC-6B73051DD168}" presName="LevelTwoTextNode" presStyleLbl="node2" presStyleIdx="1" presStyleCnt="2">
        <dgm:presLayoutVars>
          <dgm:chPref val="3"/>
        </dgm:presLayoutVars>
      </dgm:prSet>
      <dgm:spPr/>
    </dgm:pt>
    <dgm:pt modelId="{58C27FFE-A2F6-4E17-8228-CB7B284CCA6E}" type="pres">
      <dgm:prSet presAssocID="{A4D54A8A-40ED-490D-8BEC-6B73051DD168}" presName="level3hierChild" presStyleCnt="0"/>
      <dgm:spPr/>
    </dgm:pt>
    <dgm:pt modelId="{B3F54CF6-C72B-4D58-99E6-A11D6AD8F8FE}" type="pres">
      <dgm:prSet presAssocID="{37DD6AF7-19F8-4132-9D59-2D0730B59DE3}" presName="conn2-1" presStyleLbl="parChTrans1D3" presStyleIdx="2" presStyleCnt="4"/>
      <dgm:spPr/>
    </dgm:pt>
    <dgm:pt modelId="{D4DEDE8A-4355-4D1B-B6BA-AB4E261B2662}" type="pres">
      <dgm:prSet presAssocID="{37DD6AF7-19F8-4132-9D59-2D0730B59DE3}" presName="connTx" presStyleLbl="parChTrans1D3" presStyleIdx="2" presStyleCnt="4"/>
      <dgm:spPr/>
    </dgm:pt>
    <dgm:pt modelId="{7FEABDB8-4970-4292-990E-8C879D2020C4}" type="pres">
      <dgm:prSet presAssocID="{F4F8DEB5-9139-41B7-A2D7-B74B4312A595}" presName="root2" presStyleCnt="0"/>
      <dgm:spPr/>
    </dgm:pt>
    <dgm:pt modelId="{1D9F84D0-855B-4645-B0D1-1EEC86C86BD0}" type="pres">
      <dgm:prSet presAssocID="{F4F8DEB5-9139-41B7-A2D7-B74B4312A595}" presName="LevelTwoTextNode" presStyleLbl="node3" presStyleIdx="2" presStyleCnt="4">
        <dgm:presLayoutVars>
          <dgm:chPref val="3"/>
        </dgm:presLayoutVars>
      </dgm:prSet>
      <dgm:spPr/>
    </dgm:pt>
    <dgm:pt modelId="{3826A601-A34E-45CF-8060-73DE03A05677}" type="pres">
      <dgm:prSet presAssocID="{F4F8DEB5-9139-41B7-A2D7-B74B4312A595}" presName="level3hierChild" presStyleCnt="0"/>
      <dgm:spPr/>
    </dgm:pt>
    <dgm:pt modelId="{8F1A4071-BC07-438D-810D-B3333C932CE3}" type="pres">
      <dgm:prSet presAssocID="{44458F9C-FE5F-496E-A0C5-F1E0ED59D3E3}" presName="conn2-1" presStyleLbl="parChTrans1D3" presStyleIdx="3" presStyleCnt="4"/>
      <dgm:spPr/>
    </dgm:pt>
    <dgm:pt modelId="{57B234E8-9EA5-4703-B70A-AB8412BA8A22}" type="pres">
      <dgm:prSet presAssocID="{44458F9C-FE5F-496E-A0C5-F1E0ED59D3E3}" presName="connTx" presStyleLbl="parChTrans1D3" presStyleIdx="3" presStyleCnt="4"/>
      <dgm:spPr/>
    </dgm:pt>
    <dgm:pt modelId="{9C193C49-D1B1-462C-A524-EAA523252EFF}" type="pres">
      <dgm:prSet presAssocID="{1FEB2CED-3DB5-434A-A6F8-ED42B3D4D3BD}" presName="root2" presStyleCnt="0"/>
      <dgm:spPr/>
    </dgm:pt>
    <dgm:pt modelId="{ABF10364-53C1-4A7F-B930-8020C73ADEB4}" type="pres">
      <dgm:prSet presAssocID="{1FEB2CED-3DB5-434A-A6F8-ED42B3D4D3BD}" presName="LevelTwoTextNode" presStyleLbl="node3" presStyleIdx="3" presStyleCnt="4">
        <dgm:presLayoutVars>
          <dgm:chPref val="3"/>
        </dgm:presLayoutVars>
      </dgm:prSet>
      <dgm:spPr/>
    </dgm:pt>
    <dgm:pt modelId="{FBBF9D03-07D8-4EAC-9B1A-D9AD69E958D7}" type="pres">
      <dgm:prSet presAssocID="{1FEB2CED-3DB5-434A-A6F8-ED42B3D4D3BD}" presName="level3hierChild" presStyleCnt="0"/>
      <dgm:spPr/>
    </dgm:pt>
  </dgm:ptLst>
  <dgm:cxnLst>
    <dgm:cxn modelId="{42603700-995D-48B1-9ED3-F60DDAFEB74B}" type="presOf" srcId="{6A400519-8ED8-4A30-B91E-7F472AA2BD13}" destId="{875BA043-490F-462D-80A3-B06D6C817DE9}" srcOrd="0" destOrd="0" presId="urn:microsoft.com/office/officeart/2005/8/layout/hierarchy2"/>
    <dgm:cxn modelId="{78E3740F-08E1-436A-9512-252152C037F0}" srcId="{6D3572DA-22CF-406B-B003-5C7D1D59AB07}" destId="{6A400519-8ED8-4A30-B91E-7F472AA2BD13}" srcOrd="1" destOrd="0" parTransId="{AC996FAE-FBC5-41A9-A2D0-BB2F3645A3A1}" sibTransId="{B7DFB8B8-EE65-4B31-9DEA-A2834F0754A1}"/>
    <dgm:cxn modelId="{A0F39515-5F3A-43B6-85C9-838DA6CDD4E0}" srcId="{A4D54A8A-40ED-490D-8BEC-6B73051DD168}" destId="{1FEB2CED-3DB5-434A-A6F8-ED42B3D4D3BD}" srcOrd="1" destOrd="0" parTransId="{44458F9C-FE5F-496E-A0C5-F1E0ED59D3E3}" sibTransId="{C09C0423-58B7-4054-B8B6-9F2AB9DF95CF}"/>
    <dgm:cxn modelId="{BD65A015-8185-4639-A597-C76193FCEAF4}" type="presOf" srcId="{F784B3B2-DC25-4E24-AC7A-0E9BA07934FB}" destId="{FAE81AF2-26C1-4E39-91C6-31CEE6FF7FD2}" srcOrd="0" destOrd="0" presId="urn:microsoft.com/office/officeart/2005/8/layout/hierarchy2"/>
    <dgm:cxn modelId="{1759D82B-C088-4482-B9DB-A1F3C7EAEBA9}" type="presOf" srcId="{37DD6AF7-19F8-4132-9D59-2D0730B59DE3}" destId="{D4DEDE8A-4355-4D1B-B6BA-AB4E261B2662}" srcOrd="1" destOrd="0" presId="urn:microsoft.com/office/officeart/2005/8/layout/hierarchy2"/>
    <dgm:cxn modelId="{39A69839-A5E4-431C-8D12-9A50DC3C5145}" type="presOf" srcId="{AC996FAE-FBC5-41A9-A2D0-BB2F3645A3A1}" destId="{50DAA19C-DF38-4554-B6D5-57CECB9DF1E3}" srcOrd="0" destOrd="0" presId="urn:microsoft.com/office/officeart/2005/8/layout/hierarchy2"/>
    <dgm:cxn modelId="{8EC0AE3A-DC8F-4181-B9E6-4200E12B0DA2}" srcId="{A4D54A8A-40ED-490D-8BEC-6B73051DD168}" destId="{F4F8DEB5-9139-41B7-A2D7-B74B4312A595}" srcOrd="0" destOrd="0" parTransId="{37DD6AF7-19F8-4132-9D59-2D0730B59DE3}" sibTransId="{CD17E120-5179-4BC7-B52F-9C2811ED550B}"/>
    <dgm:cxn modelId="{EC20DE5F-00F6-48F3-A71F-6982F5F0591E}" type="presOf" srcId="{A4D54A8A-40ED-490D-8BEC-6B73051DD168}" destId="{12F1A20A-6FFB-48F4-868F-44F5EB68EB23}" srcOrd="0" destOrd="0" presId="urn:microsoft.com/office/officeart/2005/8/layout/hierarchy2"/>
    <dgm:cxn modelId="{C6A51C43-91F7-4217-A8BB-0A206B67A20C}" type="presOf" srcId="{6D3572DA-22CF-406B-B003-5C7D1D59AB07}" destId="{75E35C52-9EAA-4297-B187-AF8E593E8710}" srcOrd="0" destOrd="0" presId="urn:microsoft.com/office/officeart/2005/8/layout/hierarchy2"/>
    <dgm:cxn modelId="{C8266965-C002-457B-AC80-473072A9BFF6}" srcId="{B96CC5A7-1A4D-4574-88DB-DB59D9360F49}" destId="{6D3572DA-22CF-406B-B003-5C7D1D59AB07}" srcOrd="0" destOrd="0" parTransId="{676033FA-C4CF-4942-94B4-CC059E111836}" sibTransId="{B9EDEC4E-A465-4E9F-AA8E-1EEBB83210B1}"/>
    <dgm:cxn modelId="{F0D42968-7462-4A04-A6C7-995C0B903905}" type="presOf" srcId="{44458F9C-FE5F-496E-A0C5-F1E0ED59D3E3}" destId="{57B234E8-9EA5-4703-B70A-AB8412BA8A22}" srcOrd="1" destOrd="0" presId="urn:microsoft.com/office/officeart/2005/8/layout/hierarchy2"/>
    <dgm:cxn modelId="{A527466A-13DA-4ABE-B645-720CB1D5F804}" type="presOf" srcId="{1FEB2CED-3DB5-434A-A6F8-ED42B3D4D3BD}" destId="{ABF10364-53C1-4A7F-B930-8020C73ADEB4}" srcOrd="0" destOrd="0" presId="urn:microsoft.com/office/officeart/2005/8/layout/hierarchy2"/>
    <dgm:cxn modelId="{C173F84D-70EE-4CE1-9070-485279B3558C}" type="presOf" srcId="{676033FA-C4CF-4942-94B4-CC059E111836}" destId="{D1C5BD21-374F-4C5C-BE92-A0E32E2A63F2}" srcOrd="1" destOrd="0" presId="urn:microsoft.com/office/officeart/2005/8/layout/hierarchy2"/>
    <dgm:cxn modelId="{7677B355-8396-4E50-A79B-852BCCC00B2F}" type="presOf" srcId="{5EF07AD2-67BA-419B-86B9-51413B36029E}" destId="{28458AFD-F778-4BC1-BA9B-A9C765A1A99A}" srcOrd="0" destOrd="0" presId="urn:microsoft.com/office/officeart/2005/8/layout/hierarchy2"/>
    <dgm:cxn modelId="{AFF7BE76-A1F5-4CC4-96D9-352C95C5658A}" srcId="{6D3572DA-22CF-406B-B003-5C7D1D59AB07}" destId="{5EF07AD2-67BA-419B-86B9-51413B36029E}" srcOrd="0" destOrd="0" parTransId="{0526A02E-8BDD-4589-89CC-C7DA62246484}" sibTransId="{811E99A9-6D79-410D-8C31-1BC78BF22323}"/>
    <dgm:cxn modelId="{1111BA58-5358-48D6-A5F2-D12C5A7EF9BE}" type="presOf" srcId="{B96CC5A7-1A4D-4574-88DB-DB59D9360F49}" destId="{CD3DB40D-EF19-4103-8943-6C305A347277}" srcOrd="0" destOrd="0" presId="urn:microsoft.com/office/officeart/2005/8/layout/hierarchy2"/>
    <dgm:cxn modelId="{69A24A7D-6469-40A0-80D9-846319004852}" type="presOf" srcId="{0526A02E-8BDD-4589-89CC-C7DA62246484}" destId="{9045147E-4353-4EA8-95F7-33D687CC91F0}" srcOrd="1" destOrd="0" presId="urn:microsoft.com/office/officeart/2005/8/layout/hierarchy2"/>
    <dgm:cxn modelId="{8906F286-DB7F-471E-B81B-CE0B1D6C0E20}" type="presOf" srcId="{0526A02E-8BDD-4589-89CC-C7DA62246484}" destId="{78985B51-F9AC-4D12-A0E9-BDA65EB9883F}" srcOrd="0" destOrd="0" presId="urn:microsoft.com/office/officeart/2005/8/layout/hierarchy2"/>
    <dgm:cxn modelId="{826FE88F-61CE-4E06-A38A-1542EDD56A60}" type="presOf" srcId="{37DD6AF7-19F8-4132-9D59-2D0730B59DE3}" destId="{B3F54CF6-C72B-4D58-99E6-A11D6AD8F8FE}" srcOrd="0" destOrd="0" presId="urn:microsoft.com/office/officeart/2005/8/layout/hierarchy2"/>
    <dgm:cxn modelId="{B9096C97-E9BC-448C-84A0-AB4D82A283F9}" type="presOf" srcId="{29B3BEC7-0484-45CF-B5C0-27863211020B}" destId="{DA5BB3FA-35CF-4BB6-B1FF-A9DE6C4E5E7D}" srcOrd="1" destOrd="0" presId="urn:microsoft.com/office/officeart/2005/8/layout/hierarchy2"/>
    <dgm:cxn modelId="{33539EB6-4930-45B7-8482-7F951118A7EE}" type="presOf" srcId="{AC996FAE-FBC5-41A9-A2D0-BB2F3645A3A1}" destId="{F38E33DA-4AD9-49D6-A4E3-A39A512617B3}" srcOrd="1" destOrd="0" presId="urn:microsoft.com/office/officeart/2005/8/layout/hierarchy2"/>
    <dgm:cxn modelId="{D6B620C9-5502-4832-A526-BDD3D2566DAD}" srcId="{F784B3B2-DC25-4E24-AC7A-0E9BA07934FB}" destId="{B96CC5A7-1A4D-4574-88DB-DB59D9360F49}" srcOrd="0" destOrd="0" parTransId="{C0EBBCD2-6BF2-4661-A8C9-5E5A46631ED7}" sibTransId="{F0C47E9B-014C-428D-BE20-A5CA66BBC651}"/>
    <dgm:cxn modelId="{6184FEC9-1BE2-450B-B744-A7413F718C8D}" type="presOf" srcId="{44458F9C-FE5F-496E-A0C5-F1E0ED59D3E3}" destId="{8F1A4071-BC07-438D-810D-B3333C932CE3}" srcOrd="0" destOrd="0" presId="urn:microsoft.com/office/officeart/2005/8/layout/hierarchy2"/>
    <dgm:cxn modelId="{E4C42DE5-484C-4B0F-A57D-AF31DCF6B052}" type="presOf" srcId="{F4F8DEB5-9139-41B7-A2D7-B74B4312A595}" destId="{1D9F84D0-855B-4645-B0D1-1EEC86C86BD0}" srcOrd="0" destOrd="0" presId="urn:microsoft.com/office/officeart/2005/8/layout/hierarchy2"/>
    <dgm:cxn modelId="{2744DEEA-72D0-4F84-987D-AD0CEDF217C9}" type="presOf" srcId="{676033FA-C4CF-4942-94B4-CC059E111836}" destId="{78201772-49B4-4A07-B209-B258503054BC}" srcOrd="0" destOrd="0" presId="urn:microsoft.com/office/officeart/2005/8/layout/hierarchy2"/>
    <dgm:cxn modelId="{90FBD9F3-69CC-4562-B9D7-2D8C3B6141D4}" srcId="{B96CC5A7-1A4D-4574-88DB-DB59D9360F49}" destId="{A4D54A8A-40ED-490D-8BEC-6B73051DD168}" srcOrd="1" destOrd="0" parTransId="{29B3BEC7-0484-45CF-B5C0-27863211020B}" sibTransId="{C3C4773C-60C1-4323-B338-69F71AF59332}"/>
    <dgm:cxn modelId="{EEF806FE-C292-4FB5-A597-0E4A1D036FE6}" type="presOf" srcId="{29B3BEC7-0484-45CF-B5C0-27863211020B}" destId="{4D0C2CE9-6173-4FE0-91A4-CF26C09D1811}" srcOrd="0" destOrd="0" presId="urn:microsoft.com/office/officeart/2005/8/layout/hierarchy2"/>
    <dgm:cxn modelId="{8964B837-3858-405D-A489-4DC0E7FA653A}" type="presParOf" srcId="{FAE81AF2-26C1-4E39-91C6-31CEE6FF7FD2}" destId="{276E94DC-986F-417A-A101-3106D0CE1408}" srcOrd="0" destOrd="0" presId="urn:microsoft.com/office/officeart/2005/8/layout/hierarchy2"/>
    <dgm:cxn modelId="{2A201182-8289-4B91-B8C0-928DE95204CC}" type="presParOf" srcId="{276E94DC-986F-417A-A101-3106D0CE1408}" destId="{CD3DB40D-EF19-4103-8943-6C305A347277}" srcOrd="0" destOrd="0" presId="urn:microsoft.com/office/officeart/2005/8/layout/hierarchy2"/>
    <dgm:cxn modelId="{78C87362-DA37-47FE-A576-B6A2E23595FC}" type="presParOf" srcId="{276E94DC-986F-417A-A101-3106D0CE1408}" destId="{76FE8A49-B446-4578-9642-7626A1BB95EB}" srcOrd="1" destOrd="0" presId="urn:microsoft.com/office/officeart/2005/8/layout/hierarchy2"/>
    <dgm:cxn modelId="{4D83AE08-AAE3-422C-8515-0134F169C9DA}" type="presParOf" srcId="{76FE8A49-B446-4578-9642-7626A1BB95EB}" destId="{78201772-49B4-4A07-B209-B258503054BC}" srcOrd="0" destOrd="0" presId="urn:microsoft.com/office/officeart/2005/8/layout/hierarchy2"/>
    <dgm:cxn modelId="{F1248064-1246-4A0D-9453-99DBB470F949}" type="presParOf" srcId="{78201772-49B4-4A07-B209-B258503054BC}" destId="{D1C5BD21-374F-4C5C-BE92-A0E32E2A63F2}" srcOrd="0" destOrd="0" presId="urn:microsoft.com/office/officeart/2005/8/layout/hierarchy2"/>
    <dgm:cxn modelId="{77E93DDB-FC67-482F-B562-A294E1A52B97}" type="presParOf" srcId="{76FE8A49-B446-4578-9642-7626A1BB95EB}" destId="{714C0011-1F24-47AF-9051-6638023DDABB}" srcOrd="1" destOrd="0" presId="urn:microsoft.com/office/officeart/2005/8/layout/hierarchy2"/>
    <dgm:cxn modelId="{365DD806-0337-4F16-A9C3-80B945E85941}" type="presParOf" srcId="{714C0011-1F24-47AF-9051-6638023DDABB}" destId="{75E35C52-9EAA-4297-B187-AF8E593E8710}" srcOrd="0" destOrd="0" presId="urn:microsoft.com/office/officeart/2005/8/layout/hierarchy2"/>
    <dgm:cxn modelId="{760549A3-71CE-4DAD-81E4-159BDB7BA61C}" type="presParOf" srcId="{714C0011-1F24-47AF-9051-6638023DDABB}" destId="{4F3FFFC4-0931-4A32-8A8F-15023CCB159A}" srcOrd="1" destOrd="0" presId="urn:microsoft.com/office/officeart/2005/8/layout/hierarchy2"/>
    <dgm:cxn modelId="{D23E33AC-EFF6-4FD4-A089-A11A16E98958}" type="presParOf" srcId="{4F3FFFC4-0931-4A32-8A8F-15023CCB159A}" destId="{78985B51-F9AC-4D12-A0E9-BDA65EB9883F}" srcOrd="0" destOrd="0" presId="urn:microsoft.com/office/officeart/2005/8/layout/hierarchy2"/>
    <dgm:cxn modelId="{00224A17-2031-4E78-9284-4FEE84C77C6B}" type="presParOf" srcId="{78985B51-F9AC-4D12-A0E9-BDA65EB9883F}" destId="{9045147E-4353-4EA8-95F7-33D687CC91F0}" srcOrd="0" destOrd="0" presId="urn:microsoft.com/office/officeart/2005/8/layout/hierarchy2"/>
    <dgm:cxn modelId="{85C3FB93-5ED3-485D-8613-588BFFF76836}" type="presParOf" srcId="{4F3FFFC4-0931-4A32-8A8F-15023CCB159A}" destId="{1D2C0CED-CDDA-4DE6-8B3D-402EADE77871}" srcOrd="1" destOrd="0" presId="urn:microsoft.com/office/officeart/2005/8/layout/hierarchy2"/>
    <dgm:cxn modelId="{294731A1-AE5D-4D57-BEDD-72A825F8F50D}" type="presParOf" srcId="{1D2C0CED-CDDA-4DE6-8B3D-402EADE77871}" destId="{28458AFD-F778-4BC1-BA9B-A9C765A1A99A}" srcOrd="0" destOrd="0" presId="urn:microsoft.com/office/officeart/2005/8/layout/hierarchy2"/>
    <dgm:cxn modelId="{89546F2E-5E25-4958-8AAC-7AC73ACD2A9F}" type="presParOf" srcId="{1D2C0CED-CDDA-4DE6-8B3D-402EADE77871}" destId="{5B7880E4-42F6-4D84-BE35-ECAA657DE62C}" srcOrd="1" destOrd="0" presId="urn:microsoft.com/office/officeart/2005/8/layout/hierarchy2"/>
    <dgm:cxn modelId="{79B81B17-B8E2-4CAE-98D3-E0C7C3243CF8}" type="presParOf" srcId="{4F3FFFC4-0931-4A32-8A8F-15023CCB159A}" destId="{50DAA19C-DF38-4554-B6D5-57CECB9DF1E3}" srcOrd="2" destOrd="0" presId="urn:microsoft.com/office/officeart/2005/8/layout/hierarchy2"/>
    <dgm:cxn modelId="{2756B811-D00C-4997-A53F-3CE40A57DFB2}" type="presParOf" srcId="{50DAA19C-DF38-4554-B6D5-57CECB9DF1E3}" destId="{F38E33DA-4AD9-49D6-A4E3-A39A512617B3}" srcOrd="0" destOrd="0" presId="urn:microsoft.com/office/officeart/2005/8/layout/hierarchy2"/>
    <dgm:cxn modelId="{2F223E37-C066-4E30-B78E-8B369366C92B}" type="presParOf" srcId="{4F3FFFC4-0931-4A32-8A8F-15023CCB159A}" destId="{0428B62C-A61C-4E9A-A7EF-D41BBB8F40A1}" srcOrd="3" destOrd="0" presId="urn:microsoft.com/office/officeart/2005/8/layout/hierarchy2"/>
    <dgm:cxn modelId="{F580F836-E684-4865-9D77-FC0B08A38A82}" type="presParOf" srcId="{0428B62C-A61C-4E9A-A7EF-D41BBB8F40A1}" destId="{875BA043-490F-462D-80A3-B06D6C817DE9}" srcOrd="0" destOrd="0" presId="urn:microsoft.com/office/officeart/2005/8/layout/hierarchy2"/>
    <dgm:cxn modelId="{7802A044-EE66-4E98-8837-1AC1B193A188}" type="presParOf" srcId="{0428B62C-A61C-4E9A-A7EF-D41BBB8F40A1}" destId="{CE9FDBA7-79AA-4030-9F2F-49E965309EBF}" srcOrd="1" destOrd="0" presId="urn:microsoft.com/office/officeart/2005/8/layout/hierarchy2"/>
    <dgm:cxn modelId="{E6FC9923-70F8-47E3-836D-9930F6A078C5}" type="presParOf" srcId="{76FE8A49-B446-4578-9642-7626A1BB95EB}" destId="{4D0C2CE9-6173-4FE0-91A4-CF26C09D1811}" srcOrd="2" destOrd="0" presId="urn:microsoft.com/office/officeart/2005/8/layout/hierarchy2"/>
    <dgm:cxn modelId="{C1BB72F0-CC39-48FC-A23E-569884637C82}" type="presParOf" srcId="{4D0C2CE9-6173-4FE0-91A4-CF26C09D1811}" destId="{DA5BB3FA-35CF-4BB6-B1FF-A9DE6C4E5E7D}" srcOrd="0" destOrd="0" presId="urn:microsoft.com/office/officeart/2005/8/layout/hierarchy2"/>
    <dgm:cxn modelId="{860F641A-EE5F-464A-98F5-F35DC11BF90F}" type="presParOf" srcId="{76FE8A49-B446-4578-9642-7626A1BB95EB}" destId="{FDE7D6B8-732D-4E44-A743-42A041014F8E}" srcOrd="3" destOrd="0" presId="urn:microsoft.com/office/officeart/2005/8/layout/hierarchy2"/>
    <dgm:cxn modelId="{506672A3-498D-4BF1-A728-B4A8D5A2DD16}" type="presParOf" srcId="{FDE7D6B8-732D-4E44-A743-42A041014F8E}" destId="{12F1A20A-6FFB-48F4-868F-44F5EB68EB23}" srcOrd="0" destOrd="0" presId="urn:microsoft.com/office/officeart/2005/8/layout/hierarchy2"/>
    <dgm:cxn modelId="{27BEDFD4-05C0-4EB0-AF5D-4C6EA07D3EB7}" type="presParOf" srcId="{FDE7D6B8-732D-4E44-A743-42A041014F8E}" destId="{58C27FFE-A2F6-4E17-8228-CB7B284CCA6E}" srcOrd="1" destOrd="0" presId="urn:microsoft.com/office/officeart/2005/8/layout/hierarchy2"/>
    <dgm:cxn modelId="{D8C15F06-3FF3-4EF7-BC65-5331B7154A7F}" type="presParOf" srcId="{58C27FFE-A2F6-4E17-8228-CB7B284CCA6E}" destId="{B3F54CF6-C72B-4D58-99E6-A11D6AD8F8FE}" srcOrd="0" destOrd="0" presId="urn:microsoft.com/office/officeart/2005/8/layout/hierarchy2"/>
    <dgm:cxn modelId="{2D1AD6BD-7A1A-409C-9535-2B2783B97AB5}" type="presParOf" srcId="{B3F54CF6-C72B-4D58-99E6-A11D6AD8F8FE}" destId="{D4DEDE8A-4355-4D1B-B6BA-AB4E261B2662}" srcOrd="0" destOrd="0" presId="urn:microsoft.com/office/officeart/2005/8/layout/hierarchy2"/>
    <dgm:cxn modelId="{699EDEC2-298B-48FD-BE37-2D24C6BDD7DA}" type="presParOf" srcId="{58C27FFE-A2F6-4E17-8228-CB7B284CCA6E}" destId="{7FEABDB8-4970-4292-990E-8C879D2020C4}" srcOrd="1" destOrd="0" presId="urn:microsoft.com/office/officeart/2005/8/layout/hierarchy2"/>
    <dgm:cxn modelId="{2A00EAED-3D29-482F-8C2D-2AD4CF80843C}" type="presParOf" srcId="{7FEABDB8-4970-4292-990E-8C879D2020C4}" destId="{1D9F84D0-855B-4645-B0D1-1EEC86C86BD0}" srcOrd="0" destOrd="0" presId="urn:microsoft.com/office/officeart/2005/8/layout/hierarchy2"/>
    <dgm:cxn modelId="{3504472F-1E36-4DA5-974E-4D8BCCD0C104}" type="presParOf" srcId="{7FEABDB8-4970-4292-990E-8C879D2020C4}" destId="{3826A601-A34E-45CF-8060-73DE03A05677}" srcOrd="1" destOrd="0" presId="urn:microsoft.com/office/officeart/2005/8/layout/hierarchy2"/>
    <dgm:cxn modelId="{9BC4AD81-AB3F-464E-AA55-269975C32998}" type="presParOf" srcId="{58C27FFE-A2F6-4E17-8228-CB7B284CCA6E}" destId="{8F1A4071-BC07-438D-810D-B3333C932CE3}" srcOrd="2" destOrd="0" presId="urn:microsoft.com/office/officeart/2005/8/layout/hierarchy2"/>
    <dgm:cxn modelId="{5E8FF4A2-E83A-45B9-930F-F1D5BA6DDA51}" type="presParOf" srcId="{8F1A4071-BC07-438D-810D-B3333C932CE3}" destId="{57B234E8-9EA5-4703-B70A-AB8412BA8A22}" srcOrd="0" destOrd="0" presId="urn:microsoft.com/office/officeart/2005/8/layout/hierarchy2"/>
    <dgm:cxn modelId="{C0C6E761-800C-47D8-AB04-8CAA3AD8E134}" type="presParOf" srcId="{58C27FFE-A2F6-4E17-8228-CB7B284CCA6E}" destId="{9C193C49-D1B1-462C-A524-EAA523252EFF}" srcOrd="3" destOrd="0" presId="urn:microsoft.com/office/officeart/2005/8/layout/hierarchy2"/>
    <dgm:cxn modelId="{785A6E92-86FA-4643-B966-60BF47D0D069}" type="presParOf" srcId="{9C193C49-D1B1-462C-A524-EAA523252EFF}" destId="{ABF10364-53C1-4A7F-B930-8020C73ADEB4}" srcOrd="0" destOrd="0" presId="urn:microsoft.com/office/officeart/2005/8/layout/hierarchy2"/>
    <dgm:cxn modelId="{5C4FA8FC-33A9-4637-80AE-A196C00F82C0}" type="presParOf" srcId="{9C193C49-D1B1-462C-A524-EAA523252EFF}" destId="{FBBF9D03-07D8-4EAC-9B1A-D9AD69E958D7}" srcOrd="1" destOrd="0" presId="urn:microsoft.com/office/officeart/2005/8/layout/hierarchy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7543DB-6843-4112-8C1B-A7D0C32C2371}">
      <dsp:nvSpPr>
        <dsp:cNvPr id="0" name=""/>
        <dsp:cNvSpPr/>
      </dsp:nvSpPr>
      <dsp:spPr>
        <a:xfrm>
          <a:off x="884835" y="281670"/>
          <a:ext cx="695302" cy="69530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7FCAB29-07E2-4870-8E1F-169476F02060}">
      <dsp:nvSpPr>
        <dsp:cNvPr id="0" name=""/>
        <dsp:cNvSpPr/>
      </dsp:nvSpPr>
      <dsp:spPr>
        <a:xfrm>
          <a:off x="459928" y="1220813"/>
          <a:ext cx="1545117" cy="6180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US" sz="1800" kern="1200" dirty="0"/>
            <a:t>Programming</a:t>
          </a:r>
        </a:p>
      </dsp:txBody>
      <dsp:txXfrm>
        <a:off x="459928" y="1220813"/>
        <a:ext cx="1545117" cy="618046"/>
      </dsp:txXfrm>
    </dsp:sp>
    <dsp:sp modelId="{E568286B-F22B-43AC-8815-423D48AC39FA}">
      <dsp:nvSpPr>
        <dsp:cNvPr id="0" name=""/>
        <dsp:cNvSpPr/>
      </dsp:nvSpPr>
      <dsp:spPr>
        <a:xfrm>
          <a:off x="2700348" y="281670"/>
          <a:ext cx="695302" cy="69530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A06E180-60A0-4011-99C2-AD17CB9770BB}">
      <dsp:nvSpPr>
        <dsp:cNvPr id="0" name=""/>
        <dsp:cNvSpPr/>
      </dsp:nvSpPr>
      <dsp:spPr>
        <a:xfrm>
          <a:off x="2275441" y="1220813"/>
          <a:ext cx="1545117" cy="6180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US" sz="1800" kern="1200" dirty="0"/>
            <a:t>data</a:t>
          </a:r>
        </a:p>
      </dsp:txBody>
      <dsp:txXfrm>
        <a:off x="2275441" y="1220813"/>
        <a:ext cx="1545117" cy="618046"/>
      </dsp:txXfrm>
    </dsp:sp>
    <dsp:sp modelId="{53F6846F-A3FB-40CA-8006-5ADEFE3251CD}">
      <dsp:nvSpPr>
        <dsp:cNvPr id="0" name=""/>
        <dsp:cNvSpPr/>
      </dsp:nvSpPr>
      <dsp:spPr>
        <a:xfrm>
          <a:off x="4515861" y="281670"/>
          <a:ext cx="695302" cy="69530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0280F85-54CC-4C91-A0DC-FB1B7EDCBE75}">
      <dsp:nvSpPr>
        <dsp:cNvPr id="0" name=""/>
        <dsp:cNvSpPr/>
      </dsp:nvSpPr>
      <dsp:spPr>
        <a:xfrm>
          <a:off x="4090954" y="1220813"/>
          <a:ext cx="1545117" cy="6180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US" sz="1800" kern="1200" dirty="0"/>
            <a:t>statistics</a:t>
          </a:r>
        </a:p>
      </dsp:txBody>
      <dsp:txXfrm>
        <a:off x="4090954" y="1220813"/>
        <a:ext cx="1545117" cy="618046"/>
      </dsp:txXfrm>
    </dsp:sp>
    <dsp:sp modelId="{C646DFD7-19E1-43BF-860C-0AA32E68BEE0}">
      <dsp:nvSpPr>
        <dsp:cNvPr id="0" name=""/>
        <dsp:cNvSpPr/>
      </dsp:nvSpPr>
      <dsp:spPr>
        <a:xfrm>
          <a:off x="2700348" y="2225139"/>
          <a:ext cx="695302" cy="69530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5B42EA1-D072-4564-AD56-2AFDED84F289}">
      <dsp:nvSpPr>
        <dsp:cNvPr id="0" name=""/>
        <dsp:cNvSpPr/>
      </dsp:nvSpPr>
      <dsp:spPr>
        <a:xfrm>
          <a:off x="2275441" y="3164282"/>
          <a:ext cx="1545117" cy="6180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US" sz="1800" kern="1200"/>
            <a:t>Data Science</a:t>
          </a:r>
        </a:p>
      </dsp:txBody>
      <dsp:txXfrm>
        <a:off x="2275441" y="3164282"/>
        <a:ext cx="1545117" cy="61804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3DB40D-EF19-4103-8943-6C305A347277}">
      <dsp:nvSpPr>
        <dsp:cNvPr id="0" name=""/>
        <dsp:cNvSpPr/>
      </dsp:nvSpPr>
      <dsp:spPr>
        <a:xfrm>
          <a:off x="622996" y="1560134"/>
          <a:ext cx="1807712" cy="90385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kern="1200" dirty="0">
              <a:latin typeface="Century Gothic" panose="020B0502020202020204"/>
            </a:rPr>
            <a:t>variable</a:t>
          </a:r>
          <a:endParaRPr lang="en-US" sz="1900" kern="1200" dirty="0"/>
        </a:p>
      </dsp:txBody>
      <dsp:txXfrm>
        <a:off x="649469" y="1586607"/>
        <a:ext cx="1754766" cy="850910"/>
      </dsp:txXfrm>
    </dsp:sp>
    <dsp:sp modelId="{78201772-49B4-4A07-B209-B258503054BC}">
      <dsp:nvSpPr>
        <dsp:cNvPr id="0" name=""/>
        <dsp:cNvSpPr/>
      </dsp:nvSpPr>
      <dsp:spPr>
        <a:xfrm rot="18289469">
          <a:off x="2159148" y="1472130"/>
          <a:ext cx="1266205" cy="40429"/>
        </a:xfrm>
        <a:custGeom>
          <a:avLst/>
          <a:gdLst/>
          <a:ahLst/>
          <a:cxnLst/>
          <a:rect l="0" t="0" r="0" b="0"/>
          <a:pathLst>
            <a:path>
              <a:moveTo>
                <a:pt x="0" y="20214"/>
              </a:moveTo>
              <a:lnTo>
                <a:pt x="1266205" y="20214"/>
              </a:lnTo>
            </a:path>
          </a:pathLst>
        </a:custGeom>
        <a:noFill/>
        <a:ln w="127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760596" y="1460690"/>
        <a:ext cx="63310" cy="63310"/>
      </dsp:txXfrm>
    </dsp:sp>
    <dsp:sp modelId="{75E35C52-9EAA-4297-B187-AF8E593E8710}">
      <dsp:nvSpPr>
        <dsp:cNvPr id="0" name=""/>
        <dsp:cNvSpPr/>
      </dsp:nvSpPr>
      <dsp:spPr>
        <a:xfrm>
          <a:off x="3153793" y="520699"/>
          <a:ext cx="1807712" cy="903856"/>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kern="1200" dirty="0">
              <a:latin typeface="Century Gothic" panose="020B0502020202020204"/>
            </a:rPr>
            <a:t>categorical</a:t>
          </a:r>
          <a:endParaRPr lang="en-US" sz="1900" kern="1200" dirty="0"/>
        </a:p>
      </dsp:txBody>
      <dsp:txXfrm>
        <a:off x="3180266" y="547172"/>
        <a:ext cx="1754766" cy="850910"/>
      </dsp:txXfrm>
    </dsp:sp>
    <dsp:sp modelId="{78985B51-F9AC-4D12-A0E9-BDA65EB9883F}">
      <dsp:nvSpPr>
        <dsp:cNvPr id="0" name=""/>
        <dsp:cNvSpPr/>
      </dsp:nvSpPr>
      <dsp:spPr>
        <a:xfrm rot="19457599">
          <a:off x="4877807" y="692554"/>
          <a:ext cx="890481" cy="40429"/>
        </a:xfrm>
        <a:custGeom>
          <a:avLst/>
          <a:gdLst/>
          <a:ahLst/>
          <a:cxnLst/>
          <a:rect l="0" t="0" r="0" b="0"/>
          <a:pathLst>
            <a:path>
              <a:moveTo>
                <a:pt x="0" y="20214"/>
              </a:moveTo>
              <a:lnTo>
                <a:pt x="890481" y="20214"/>
              </a:lnTo>
            </a:path>
          </a:pathLst>
        </a:custGeom>
        <a:noFill/>
        <a:ln w="127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300786" y="690507"/>
        <a:ext cx="44524" cy="44524"/>
      </dsp:txXfrm>
    </dsp:sp>
    <dsp:sp modelId="{28458AFD-F778-4BC1-BA9B-A9C765A1A99A}">
      <dsp:nvSpPr>
        <dsp:cNvPr id="0" name=""/>
        <dsp:cNvSpPr/>
      </dsp:nvSpPr>
      <dsp:spPr>
        <a:xfrm>
          <a:off x="5684591" y="982"/>
          <a:ext cx="1807712" cy="903856"/>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rtl="0">
            <a:lnSpc>
              <a:spcPct val="90000"/>
            </a:lnSpc>
            <a:spcBef>
              <a:spcPct val="0"/>
            </a:spcBef>
            <a:spcAft>
              <a:spcPct val="35000"/>
            </a:spcAft>
            <a:buNone/>
          </a:pPr>
          <a:r>
            <a:rPr lang="en-US" sz="1900" kern="1200" dirty="0">
              <a:latin typeface="Century Gothic" panose="020B0502020202020204"/>
            </a:rPr>
            <a:t>Nominal(same value categories)</a:t>
          </a:r>
          <a:endParaRPr lang="en-US" sz="1900" kern="1200" dirty="0"/>
        </a:p>
      </dsp:txBody>
      <dsp:txXfrm>
        <a:off x="5711064" y="27455"/>
        <a:ext cx="1754766" cy="850910"/>
      </dsp:txXfrm>
    </dsp:sp>
    <dsp:sp modelId="{50DAA19C-DF38-4554-B6D5-57CECB9DF1E3}">
      <dsp:nvSpPr>
        <dsp:cNvPr id="0" name=""/>
        <dsp:cNvSpPr/>
      </dsp:nvSpPr>
      <dsp:spPr>
        <a:xfrm rot="2142401">
          <a:off x="4877807" y="1212271"/>
          <a:ext cx="890481" cy="40429"/>
        </a:xfrm>
        <a:custGeom>
          <a:avLst/>
          <a:gdLst/>
          <a:ahLst/>
          <a:cxnLst/>
          <a:rect l="0" t="0" r="0" b="0"/>
          <a:pathLst>
            <a:path>
              <a:moveTo>
                <a:pt x="0" y="20214"/>
              </a:moveTo>
              <a:lnTo>
                <a:pt x="890481" y="20214"/>
              </a:lnTo>
            </a:path>
          </a:pathLst>
        </a:custGeom>
        <a:noFill/>
        <a:ln w="127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300786" y="1210224"/>
        <a:ext cx="44524" cy="44524"/>
      </dsp:txXfrm>
    </dsp:sp>
    <dsp:sp modelId="{875BA043-490F-462D-80A3-B06D6C817DE9}">
      <dsp:nvSpPr>
        <dsp:cNvPr id="0" name=""/>
        <dsp:cNvSpPr/>
      </dsp:nvSpPr>
      <dsp:spPr>
        <a:xfrm>
          <a:off x="5684591" y="1040417"/>
          <a:ext cx="1807712" cy="903856"/>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rtl="0">
            <a:lnSpc>
              <a:spcPct val="90000"/>
            </a:lnSpc>
            <a:spcBef>
              <a:spcPct val="0"/>
            </a:spcBef>
            <a:spcAft>
              <a:spcPct val="35000"/>
            </a:spcAft>
            <a:buNone/>
          </a:pPr>
          <a:r>
            <a:rPr lang="en-US" sz="1900" kern="1200" dirty="0">
              <a:latin typeface="Century Gothic" panose="020B0502020202020204"/>
            </a:rPr>
            <a:t>Ordinal(values are ordered)</a:t>
          </a:r>
          <a:endParaRPr lang="en-US" sz="1900" kern="1200" dirty="0"/>
        </a:p>
      </dsp:txBody>
      <dsp:txXfrm>
        <a:off x="5711064" y="1066890"/>
        <a:ext cx="1754766" cy="850910"/>
      </dsp:txXfrm>
    </dsp:sp>
    <dsp:sp modelId="{4D0C2CE9-6173-4FE0-91A4-CF26C09D1811}">
      <dsp:nvSpPr>
        <dsp:cNvPr id="0" name=""/>
        <dsp:cNvSpPr/>
      </dsp:nvSpPr>
      <dsp:spPr>
        <a:xfrm rot="3310531">
          <a:off x="2159148" y="2511564"/>
          <a:ext cx="1266205" cy="40429"/>
        </a:xfrm>
        <a:custGeom>
          <a:avLst/>
          <a:gdLst/>
          <a:ahLst/>
          <a:cxnLst/>
          <a:rect l="0" t="0" r="0" b="0"/>
          <a:pathLst>
            <a:path>
              <a:moveTo>
                <a:pt x="0" y="20214"/>
              </a:moveTo>
              <a:lnTo>
                <a:pt x="1266205" y="20214"/>
              </a:lnTo>
            </a:path>
          </a:pathLst>
        </a:custGeom>
        <a:noFill/>
        <a:ln w="127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760596" y="2500124"/>
        <a:ext cx="63310" cy="63310"/>
      </dsp:txXfrm>
    </dsp:sp>
    <dsp:sp modelId="{12F1A20A-6FFB-48F4-868F-44F5EB68EB23}">
      <dsp:nvSpPr>
        <dsp:cNvPr id="0" name=""/>
        <dsp:cNvSpPr/>
      </dsp:nvSpPr>
      <dsp:spPr>
        <a:xfrm>
          <a:off x="3153793" y="2599569"/>
          <a:ext cx="1807712" cy="903856"/>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kern="1200" dirty="0">
              <a:latin typeface="Century Gothic" panose="020B0502020202020204"/>
            </a:rPr>
            <a:t>continuous</a:t>
          </a:r>
          <a:endParaRPr lang="en-US" sz="1900" kern="1200" dirty="0"/>
        </a:p>
      </dsp:txBody>
      <dsp:txXfrm>
        <a:off x="3180266" y="2626042"/>
        <a:ext cx="1754766" cy="850910"/>
      </dsp:txXfrm>
    </dsp:sp>
    <dsp:sp modelId="{B3F54CF6-C72B-4D58-99E6-A11D6AD8F8FE}">
      <dsp:nvSpPr>
        <dsp:cNvPr id="0" name=""/>
        <dsp:cNvSpPr/>
      </dsp:nvSpPr>
      <dsp:spPr>
        <a:xfrm rot="19457599">
          <a:off x="4877807" y="2771423"/>
          <a:ext cx="890481" cy="40429"/>
        </a:xfrm>
        <a:custGeom>
          <a:avLst/>
          <a:gdLst/>
          <a:ahLst/>
          <a:cxnLst/>
          <a:rect l="0" t="0" r="0" b="0"/>
          <a:pathLst>
            <a:path>
              <a:moveTo>
                <a:pt x="0" y="20214"/>
              </a:moveTo>
              <a:lnTo>
                <a:pt x="890481" y="20214"/>
              </a:lnTo>
            </a:path>
          </a:pathLst>
        </a:custGeom>
        <a:noFill/>
        <a:ln w="127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300786" y="2769376"/>
        <a:ext cx="44524" cy="44524"/>
      </dsp:txXfrm>
    </dsp:sp>
    <dsp:sp modelId="{1D9F84D0-855B-4645-B0D1-1EEC86C86BD0}">
      <dsp:nvSpPr>
        <dsp:cNvPr id="0" name=""/>
        <dsp:cNvSpPr/>
      </dsp:nvSpPr>
      <dsp:spPr>
        <a:xfrm>
          <a:off x="5684591" y="2079851"/>
          <a:ext cx="1807712" cy="903856"/>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rtl="0">
            <a:lnSpc>
              <a:spcPct val="90000"/>
            </a:lnSpc>
            <a:spcBef>
              <a:spcPct val="0"/>
            </a:spcBef>
            <a:spcAft>
              <a:spcPct val="35000"/>
            </a:spcAft>
            <a:buNone/>
          </a:pPr>
          <a:r>
            <a:rPr lang="en-US" sz="1900" kern="1200" dirty="0">
              <a:latin typeface="Century Gothic" panose="020B0502020202020204"/>
            </a:rPr>
            <a:t>Interval(some numerical values)</a:t>
          </a:r>
        </a:p>
      </dsp:txBody>
      <dsp:txXfrm>
        <a:off x="5711064" y="2106324"/>
        <a:ext cx="1754766" cy="850910"/>
      </dsp:txXfrm>
    </dsp:sp>
    <dsp:sp modelId="{8F1A4071-BC07-438D-810D-B3333C932CE3}">
      <dsp:nvSpPr>
        <dsp:cNvPr id="0" name=""/>
        <dsp:cNvSpPr/>
      </dsp:nvSpPr>
      <dsp:spPr>
        <a:xfrm rot="2142401">
          <a:off x="4877807" y="3291140"/>
          <a:ext cx="890481" cy="40429"/>
        </a:xfrm>
        <a:custGeom>
          <a:avLst/>
          <a:gdLst/>
          <a:ahLst/>
          <a:cxnLst/>
          <a:rect l="0" t="0" r="0" b="0"/>
          <a:pathLst>
            <a:path>
              <a:moveTo>
                <a:pt x="0" y="20214"/>
              </a:moveTo>
              <a:lnTo>
                <a:pt x="890481" y="20214"/>
              </a:lnTo>
            </a:path>
          </a:pathLst>
        </a:custGeom>
        <a:noFill/>
        <a:ln w="127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300786" y="3289093"/>
        <a:ext cx="44524" cy="44524"/>
      </dsp:txXfrm>
    </dsp:sp>
    <dsp:sp modelId="{ABF10364-53C1-4A7F-B930-8020C73ADEB4}">
      <dsp:nvSpPr>
        <dsp:cNvPr id="0" name=""/>
        <dsp:cNvSpPr/>
      </dsp:nvSpPr>
      <dsp:spPr>
        <a:xfrm>
          <a:off x="5684591" y="3119286"/>
          <a:ext cx="1807712" cy="903856"/>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rtl="0">
            <a:lnSpc>
              <a:spcPct val="90000"/>
            </a:lnSpc>
            <a:spcBef>
              <a:spcPct val="0"/>
            </a:spcBef>
            <a:spcAft>
              <a:spcPct val="35000"/>
            </a:spcAft>
            <a:buNone/>
          </a:pPr>
          <a:r>
            <a:rPr lang="en-US" sz="1900" kern="1200" dirty="0">
              <a:latin typeface="Century Gothic" panose="020B0502020202020204"/>
            </a:rPr>
            <a:t>Ratio(0 is unacceptable value)</a:t>
          </a:r>
          <a:endParaRPr lang="en-US" sz="1900" kern="1200" dirty="0"/>
        </a:p>
      </dsp:txBody>
      <dsp:txXfrm>
        <a:off x="5711064" y="3145759"/>
        <a:ext cx="1754766" cy="850910"/>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995862"/>
            <a:ext cx="9144000" cy="1862138"/>
          </a:xfrm>
          <a:prstGeom prst="rect">
            <a:avLst/>
          </a:prstGeom>
        </p:spPr>
      </p:pic>
      <p:sp>
        <p:nvSpPr>
          <p:cNvPr id="2" name="Title 1"/>
          <p:cNvSpPr>
            <a:spLocks noGrp="1"/>
          </p:cNvSpPr>
          <p:nvPr>
            <p:ph type="ctrTitle"/>
          </p:nvPr>
        </p:nvSpPr>
        <p:spPr>
          <a:xfrm>
            <a:off x="914400" y="1803405"/>
            <a:ext cx="7315200" cy="1825096"/>
          </a:xfrm>
        </p:spPr>
        <p:txBody>
          <a:bodyPr anchor="b">
            <a:normAutofit/>
          </a:bodyPr>
          <a:lstStyle>
            <a:lvl1pPr algn="l">
              <a:defRPr sz="6000"/>
            </a:lvl1pPr>
          </a:lstStyle>
          <a:p>
            <a:r>
              <a:rPr lang="en-US"/>
              <a:t>Click to edit Master title style</a:t>
            </a:r>
            <a:endParaRPr lang="en-US" dirty="0"/>
          </a:p>
        </p:txBody>
      </p:sp>
      <p:sp>
        <p:nvSpPr>
          <p:cNvPr id="3" name="Subtitle 2"/>
          <p:cNvSpPr>
            <a:spLocks noGrp="1"/>
          </p:cNvSpPr>
          <p:nvPr>
            <p:ph type="subTitle" idx="1"/>
          </p:nvPr>
        </p:nvSpPr>
        <p:spPr>
          <a:xfrm>
            <a:off x="914400" y="3632201"/>
            <a:ext cx="73152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5932170" y="4323845"/>
            <a:ext cx="2297429" cy="365125"/>
          </a:xfrm>
        </p:spPr>
        <p:txBody>
          <a:bodyPr/>
          <a:lstStyle/>
          <a:p>
            <a:fld id="{5525C449-0A9D-4E8F-BFF2-170656851840}" type="datetimeFigureOut">
              <a:rPr lang="en-US" smtClean="0"/>
              <a:pPr/>
              <a:t>10/9/2023</a:t>
            </a:fld>
            <a:endParaRPr lang="en-US"/>
          </a:p>
        </p:txBody>
      </p:sp>
      <p:sp>
        <p:nvSpPr>
          <p:cNvPr id="5" name="Footer Placeholder 4"/>
          <p:cNvSpPr>
            <a:spLocks noGrp="1"/>
          </p:cNvSpPr>
          <p:nvPr>
            <p:ph type="ftr" sz="quarter" idx="11"/>
          </p:nvPr>
        </p:nvSpPr>
        <p:spPr>
          <a:xfrm>
            <a:off x="914400" y="4323846"/>
            <a:ext cx="4880610" cy="365125"/>
          </a:xfrm>
        </p:spPr>
        <p:txBody>
          <a:bodyPr/>
          <a:lstStyle/>
          <a:p>
            <a:endParaRPr lang="en-US"/>
          </a:p>
        </p:txBody>
      </p:sp>
      <p:sp>
        <p:nvSpPr>
          <p:cNvPr id="6" name="Slide Number Placeholder 5"/>
          <p:cNvSpPr>
            <a:spLocks noGrp="1"/>
          </p:cNvSpPr>
          <p:nvPr>
            <p:ph type="sldNum" sz="quarter" idx="12"/>
          </p:nvPr>
        </p:nvSpPr>
        <p:spPr>
          <a:xfrm>
            <a:off x="6057900" y="1430867"/>
            <a:ext cx="2171700" cy="365125"/>
          </a:xfrm>
        </p:spPr>
        <p:txBody>
          <a:bodyPr/>
          <a:lstStyle/>
          <a:p>
            <a:fld id="{D2F6F3DF-74C3-4734-B287-F527E70A26D5}" type="slidenum">
              <a:rPr lang="en-US" smtClean="0"/>
              <a:pPr/>
              <a:t>‹#›</a:t>
            </a:fld>
            <a:endParaRPr lang="en-US"/>
          </a:p>
        </p:txBody>
      </p:sp>
    </p:spTree>
    <p:extLst>
      <p:ext uri="{BB962C8B-B14F-4D97-AF65-F5344CB8AC3E}">
        <p14:creationId xmlns:p14="http://schemas.microsoft.com/office/powerpoint/2010/main" val="36115107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4355" y="4697361"/>
            <a:ext cx="7956482" cy="819355"/>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94355" y="977035"/>
            <a:ext cx="7950260" cy="3406972"/>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594360" y="5516716"/>
            <a:ext cx="7955280" cy="746924"/>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525C449-0A9D-4E8F-BFF2-170656851840}" type="datetimeFigureOut">
              <a:rPr lang="en-US" smtClean="0"/>
              <a:pPr/>
              <a:t>10/9/2023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2F6F3DF-74C3-4734-B287-F527E70A26D5}" type="slidenum">
              <a:rPr lang="en-US" smtClean="0"/>
              <a:pPr/>
              <a:t>‹#›</a:t>
            </a:fld>
            <a:endParaRPr lang="en-US"/>
          </a:p>
        </p:txBody>
      </p:sp>
    </p:spTree>
    <p:extLst>
      <p:ext uri="{BB962C8B-B14F-4D97-AF65-F5344CB8AC3E}">
        <p14:creationId xmlns:p14="http://schemas.microsoft.com/office/powerpoint/2010/main" val="38014055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995862"/>
            <a:ext cx="9144000" cy="1862138"/>
          </a:xfrm>
          <a:prstGeom prst="rect">
            <a:avLst/>
          </a:prstGeom>
        </p:spPr>
      </p:pic>
      <p:sp>
        <p:nvSpPr>
          <p:cNvPr id="2" name="Title 1"/>
          <p:cNvSpPr>
            <a:spLocks noGrp="1"/>
          </p:cNvSpPr>
          <p:nvPr>
            <p:ph type="title"/>
          </p:nvPr>
        </p:nvSpPr>
        <p:spPr>
          <a:xfrm>
            <a:off x="594360" y="753533"/>
            <a:ext cx="7955280" cy="2802467"/>
          </a:xfrm>
        </p:spPr>
        <p:txBody>
          <a:bodyPr anchor="ct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5800" y="3649134"/>
            <a:ext cx="7772400" cy="1330852"/>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5562176" y="381001"/>
            <a:ext cx="2183130" cy="365125"/>
          </a:xfrm>
        </p:spPr>
        <p:txBody>
          <a:bodyPr/>
          <a:lstStyle>
            <a:lvl1pPr algn="r">
              <a:defRPr/>
            </a:lvl1pPr>
          </a:lstStyle>
          <a:p>
            <a:fld id="{5525C449-0A9D-4E8F-BFF2-170656851840}" type="datetimeFigureOut">
              <a:rPr lang="en-US" smtClean="0"/>
              <a:pPr/>
              <a:t>10/9/2023</a:t>
            </a:fld>
            <a:endParaRPr lang="en-US"/>
          </a:p>
        </p:txBody>
      </p:sp>
      <p:sp>
        <p:nvSpPr>
          <p:cNvPr id="6" name="Footer Placeholder 5"/>
          <p:cNvSpPr>
            <a:spLocks noGrp="1"/>
          </p:cNvSpPr>
          <p:nvPr>
            <p:ph type="ftr" sz="quarter" idx="11"/>
          </p:nvPr>
        </p:nvSpPr>
        <p:spPr>
          <a:xfrm>
            <a:off x="594360" y="381001"/>
            <a:ext cx="4830656" cy="365125"/>
          </a:xfrm>
        </p:spPr>
        <p:txBody>
          <a:bodyPr/>
          <a:lstStyle/>
          <a:p>
            <a:endParaRPr lang="en-US"/>
          </a:p>
        </p:txBody>
      </p:sp>
      <p:sp>
        <p:nvSpPr>
          <p:cNvPr id="7" name="Slide Number Placeholder 6"/>
          <p:cNvSpPr>
            <a:spLocks noGrp="1"/>
          </p:cNvSpPr>
          <p:nvPr>
            <p:ph type="sldNum" sz="quarter" idx="12"/>
          </p:nvPr>
        </p:nvSpPr>
        <p:spPr>
          <a:xfrm>
            <a:off x="7882466" y="381001"/>
            <a:ext cx="667174" cy="365125"/>
          </a:xfrm>
        </p:spPr>
        <p:txBody>
          <a:bodyPr/>
          <a:lstStyle/>
          <a:p>
            <a:fld id="{D2F6F3DF-74C3-4734-B287-F527E70A26D5}" type="slidenum">
              <a:rPr lang="en-US" smtClean="0"/>
              <a:pPr/>
              <a:t>‹#›</a:t>
            </a:fld>
            <a:endParaRPr lang="en-US"/>
          </a:p>
        </p:txBody>
      </p:sp>
    </p:spTree>
    <p:extLst>
      <p:ext uri="{BB962C8B-B14F-4D97-AF65-F5344CB8AC3E}">
        <p14:creationId xmlns:p14="http://schemas.microsoft.com/office/powerpoint/2010/main" val="396727080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1" name="Picture 10"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995862"/>
            <a:ext cx="9144000" cy="1862138"/>
          </a:xfrm>
          <a:prstGeom prst="rect">
            <a:avLst/>
          </a:prstGeom>
        </p:spPr>
      </p:pic>
      <p:sp>
        <p:nvSpPr>
          <p:cNvPr id="2" name="Title 1"/>
          <p:cNvSpPr>
            <a:spLocks noGrp="1"/>
          </p:cNvSpPr>
          <p:nvPr>
            <p:ph type="title"/>
          </p:nvPr>
        </p:nvSpPr>
        <p:spPr>
          <a:xfrm>
            <a:off x="768351" y="753534"/>
            <a:ext cx="7613650" cy="2756234"/>
          </a:xfrm>
        </p:spPr>
        <p:txBody>
          <a:bodyPr anchor="ctr"/>
          <a:lstStyle>
            <a:lvl1pPr algn="l">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977899" y="3509768"/>
            <a:ext cx="7194552"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685800" y="4174597"/>
            <a:ext cx="7778752" cy="821265"/>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5562176" y="381001"/>
            <a:ext cx="2183130" cy="365125"/>
          </a:xfrm>
        </p:spPr>
        <p:txBody>
          <a:bodyPr/>
          <a:lstStyle>
            <a:lvl1pPr algn="r">
              <a:defRPr/>
            </a:lvl1pPr>
          </a:lstStyle>
          <a:p>
            <a:fld id="{5525C449-0A9D-4E8F-BFF2-170656851840}" type="datetimeFigureOut">
              <a:rPr lang="en-US" smtClean="0"/>
              <a:pPr/>
              <a:t>10/9/2023</a:t>
            </a:fld>
            <a:endParaRPr lang="en-US"/>
          </a:p>
        </p:txBody>
      </p:sp>
      <p:sp>
        <p:nvSpPr>
          <p:cNvPr id="6" name="Footer Placeholder 5"/>
          <p:cNvSpPr>
            <a:spLocks noGrp="1"/>
          </p:cNvSpPr>
          <p:nvPr>
            <p:ph type="ftr" sz="quarter" idx="11"/>
          </p:nvPr>
        </p:nvSpPr>
        <p:spPr>
          <a:xfrm>
            <a:off x="594360" y="379438"/>
            <a:ext cx="4830656" cy="365125"/>
          </a:xfrm>
        </p:spPr>
        <p:txBody>
          <a:bodyPr/>
          <a:lstStyle/>
          <a:p>
            <a:endParaRPr lang="en-US"/>
          </a:p>
        </p:txBody>
      </p:sp>
      <p:sp>
        <p:nvSpPr>
          <p:cNvPr id="7" name="Slide Number Placeholder 6"/>
          <p:cNvSpPr>
            <a:spLocks noGrp="1"/>
          </p:cNvSpPr>
          <p:nvPr>
            <p:ph type="sldNum" sz="quarter" idx="12"/>
          </p:nvPr>
        </p:nvSpPr>
        <p:spPr>
          <a:xfrm>
            <a:off x="7882466" y="381001"/>
            <a:ext cx="667174" cy="365125"/>
          </a:xfrm>
        </p:spPr>
        <p:txBody>
          <a:bodyPr/>
          <a:lstStyle/>
          <a:p>
            <a:fld id="{D2F6F3DF-74C3-4734-B287-F527E70A26D5}" type="slidenum">
              <a:rPr lang="en-US" smtClean="0"/>
              <a:pPr/>
              <a:t>‹#›</a:t>
            </a:fld>
            <a:endParaRPr lang="en-US"/>
          </a:p>
        </p:txBody>
      </p:sp>
      <p:sp>
        <p:nvSpPr>
          <p:cNvPr id="13" name="TextBox 12"/>
          <p:cNvSpPr txBox="1"/>
          <p:nvPr/>
        </p:nvSpPr>
        <p:spPr>
          <a:xfrm>
            <a:off x="231458" y="807720"/>
            <a:ext cx="4572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8146733" y="3021330"/>
            <a:ext cx="4572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92354888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995862"/>
            <a:ext cx="9144000" cy="1862138"/>
          </a:xfrm>
          <a:prstGeom prst="rect">
            <a:avLst/>
          </a:prstGeom>
        </p:spPr>
      </p:pic>
      <p:sp>
        <p:nvSpPr>
          <p:cNvPr id="2" name="Title 1"/>
          <p:cNvSpPr>
            <a:spLocks noGrp="1"/>
          </p:cNvSpPr>
          <p:nvPr>
            <p:ph type="title"/>
          </p:nvPr>
        </p:nvSpPr>
        <p:spPr>
          <a:xfrm>
            <a:off x="685800" y="1124702"/>
            <a:ext cx="7774782" cy="2511835"/>
          </a:xfrm>
        </p:spPr>
        <p:txBody>
          <a:bodyPr anchor="b"/>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5792" y="3648316"/>
            <a:ext cx="7773608"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5562176" y="378884"/>
            <a:ext cx="2183130" cy="365125"/>
          </a:xfrm>
        </p:spPr>
        <p:txBody>
          <a:bodyPr/>
          <a:lstStyle>
            <a:lvl1pPr algn="r">
              <a:defRPr/>
            </a:lvl1pPr>
          </a:lstStyle>
          <a:p>
            <a:fld id="{5525C449-0A9D-4E8F-BFF2-170656851840}" type="datetimeFigureOut">
              <a:rPr lang="en-US" smtClean="0"/>
              <a:pPr/>
              <a:t>10/9/2023</a:t>
            </a:fld>
            <a:endParaRPr lang="en-US"/>
          </a:p>
        </p:txBody>
      </p:sp>
      <p:sp>
        <p:nvSpPr>
          <p:cNvPr id="6" name="Footer Placeholder 5"/>
          <p:cNvSpPr>
            <a:spLocks noGrp="1"/>
          </p:cNvSpPr>
          <p:nvPr>
            <p:ph type="ftr" sz="quarter" idx="11"/>
          </p:nvPr>
        </p:nvSpPr>
        <p:spPr>
          <a:xfrm>
            <a:off x="594360" y="378884"/>
            <a:ext cx="4830656" cy="365125"/>
          </a:xfrm>
        </p:spPr>
        <p:txBody>
          <a:bodyPr/>
          <a:lstStyle/>
          <a:p>
            <a:endParaRPr lang="en-US"/>
          </a:p>
        </p:txBody>
      </p:sp>
      <p:sp>
        <p:nvSpPr>
          <p:cNvPr id="7" name="Slide Number Placeholder 6"/>
          <p:cNvSpPr>
            <a:spLocks noGrp="1"/>
          </p:cNvSpPr>
          <p:nvPr>
            <p:ph type="sldNum" sz="quarter" idx="12"/>
          </p:nvPr>
        </p:nvSpPr>
        <p:spPr>
          <a:xfrm>
            <a:off x="7882466" y="381001"/>
            <a:ext cx="667174" cy="365125"/>
          </a:xfrm>
        </p:spPr>
        <p:txBody>
          <a:bodyPr/>
          <a:lstStyle/>
          <a:p>
            <a:fld id="{D2F6F3DF-74C3-4734-B287-F527E70A26D5}" type="slidenum">
              <a:rPr lang="en-US" smtClean="0"/>
              <a:pPr/>
              <a:t>‹#›</a:t>
            </a:fld>
            <a:endParaRPr lang="en-US"/>
          </a:p>
        </p:txBody>
      </p:sp>
    </p:spTree>
    <p:extLst>
      <p:ext uri="{BB962C8B-B14F-4D97-AF65-F5344CB8AC3E}">
        <p14:creationId xmlns:p14="http://schemas.microsoft.com/office/powerpoint/2010/main" val="119159617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171701" y="762000"/>
            <a:ext cx="6377939" cy="1303867"/>
          </a:xfrm>
        </p:spPr>
        <p:txBody>
          <a:bodyPr/>
          <a:lstStyle/>
          <a:p>
            <a:r>
              <a:rPr lang="en-US"/>
              <a:t>Click to edit Master title style</a:t>
            </a:r>
            <a:endParaRPr lang="en-US" dirty="0"/>
          </a:p>
        </p:txBody>
      </p:sp>
      <p:sp>
        <p:nvSpPr>
          <p:cNvPr id="7" name="Text Placeholder 2"/>
          <p:cNvSpPr>
            <a:spLocks noGrp="1"/>
          </p:cNvSpPr>
          <p:nvPr>
            <p:ph type="body" idx="1"/>
          </p:nvPr>
        </p:nvSpPr>
        <p:spPr>
          <a:xfrm>
            <a:off x="594361" y="2202080"/>
            <a:ext cx="2560320"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594360" y="2904564"/>
            <a:ext cx="2560320" cy="335907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3302237" y="2201333"/>
            <a:ext cx="2560320"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3300781" y="2904068"/>
            <a:ext cx="2560320" cy="335957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5989319" y="2192866"/>
            <a:ext cx="2560320"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5989320" y="2904564"/>
            <a:ext cx="2560320" cy="335907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5525C449-0A9D-4E8F-BFF2-170656851840}" type="datetimeFigureOut">
              <a:rPr lang="en-US" smtClean="0"/>
              <a:pPr/>
              <a:t>10/9/2023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2F6F3DF-74C3-4734-B287-F527E70A26D5}" type="slidenum">
              <a:rPr lang="en-US" smtClean="0"/>
              <a:pPr/>
              <a:t>‹#›</a:t>
            </a:fld>
            <a:endParaRPr lang="en-US"/>
          </a:p>
        </p:txBody>
      </p:sp>
    </p:spTree>
    <p:extLst>
      <p:ext uri="{BB962C8B-B14F-4D97-AF65-F5344CB8AC3E}">
        <p14:creationId xmlns:p14="http://schemas.microsoft.com/office/powerpoint/2010/main" val="78043897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171702" y="762000"/>
            <a:ext cx="6381984" cy="12954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594360" y="4113340"/>
            <a:ext cx="2560320"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594360" y="2331720"/>
            <a:ext cx="2560320" cy="15073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594360" y="4796103"/>
            <a:ext cx="2560320" cy="1467537"/>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3291873" y="4113340"/>
            <a:ext cx="2560320"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3291872" y="2331720"/>
            <a:ext cx="2560320" cy="1509862"/>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3290858" y="4796102"/>
            <a:ext cx="2560320" cy="1467537"/>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5993365" y="4113340"/>
            <a:ext cx="2560320"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5993364" y="2331721"/>
            <a:ext cx="2560320" cy="1508919"/>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5993272" y="4796100"/>
            <a:ext cx="2560320" cy="1467537"/>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5525C449-0A9D-4E8F-BFF2-170656851840}" type="datetimeFigureOut">
              <a:rPr lang="en-US" smtClean="0"/>
              <a:pPr/>
              <a:t>10/9/2023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2F6F3DF-74C3-4734-B287-F527E70A26D5}" type="slidenum">
              <a:rPr lang="en-US" smtClean="0"/>
              <a:pPr/>
              <a:t>‹#›</a:t>
            </a:fld>
            <a:endParaRPr lang="en-US"/>
          </a:p>
        </p:txBody>
      </p:sp>
    </p:spTree>
    <p:extLst>
      <p:ext uri="{BB962C8B-B14F-4D97-AF65-F5344CB8AC3E}">
        <p14:creationId xmlns:p14="http://schemas.microsoft.com/office/powerpoint/2010/main" val="237939418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594360" y="2194560"/>
            <a:ext cx="7955280" cy="40690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25C449-0A9D-4E8F-BFF2-170656851840}" type="datetimeFigureOut">
              <a:rPr lang="en-US" smtClean="0"/>
              <a:pPr/>
              <a:t>10/9/2023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2F6F3DF-74C3-4734-B287-F527E70A26D5}" type="slidenum">
              <a:rPr lang="en-US" smtClean="0"/>
              <a:pPr/>
              <a:t>‹#›</a:t>
            </a:fld>
            <a:endParaRPr lang="en-US"/>
          </a:p>
        </p:txBody>
      </p:sp>
    </p:spTree>
    <p:extLst>
      <p:ext uri="{BB962C8B-B14F-4D97-AF65-F5344CB8AC3E}">
        <p14:creationId xmlns:p14="http://schemas.microsoft.com/office/powerpoint/2010/main" val="399477636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995862"/>
            <a:ext cx="9144000" cy="1862138"/>
          </a:xfrm>
          <a:prstGeom prst="rect">
            <a:avLst/>
          </a:prstGeom>
        </p:spPr>
      </p:pic>
      <p:sp>
        <p:nvSpPr>
          <p:cNvPr id="2" name="Vertical Title 1"/>
          <p:cNvSpPr>
            <a:spLocks noGrp="1"/>
          </p:cNvSpPr>
          <p:nvPr>
            <p:ph type="title" orient="vert"/>
          </p:nvPr>
        </p:nvSpPr>
        <p:spPr>
          <a:xfrm>
            <a:off x="7006590" y="747183"/>
            <a:ext cx="1543050" cy="4248675"/>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594360" y="746126"/>
            <a:ext cx="6278035" cy="424973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5562176" y="381001"/>
            <a:ext cx="2183130" cy="365125"/>
          </a:xfrm>
        </p:spPr>
        <p:txBody>
          <a:bodyPr/>
          <a:lstStyle>
            <a:lvl1pPr algn="r">
              <a:defRPr/>
            </a:lvl1pPr>
          </a:lstStyle>
          <a:p>
            <a:fld id="{5525C449-0A9D-4E8F-BFF2-170656851840}" type="datetimeFigureOut">
              <a:rPr lang="en-US" smtClean="0"/>
              <a:pPr/>
              <a:t>10/9/2023</a:t>
            </a:fld>
            <a:endParaRPr lang="en-US"/>
          </a:p>
        </p:txBody>
      </p:sp>
      <p:sp>
        <p:nvSpPr>
          <p:cNvPr id="5" name="Footer Placeholder 4"/>
          <p:cNvSpPr>
            <a:spLocks noGrp="1"/>
          </p:cNvSpPr>
          <p:nvPr>
            <p:ph type="ftr" sz="quarter" idx="11"/>
          </p:nvPr>
        </p:nvSpPr>
        <p:spPr>
          <a:xfrm>
            <a:off x="594360" y="381001"/>
            <a:ext cx="4830656" cy="365125"/>
          </a:xfrm>
        </p:spPr>
        <p:txBody>
          <a:bodyPr/>
          <a:lstStyle/>
          <a:p>
            <a:endParaRPr lang="en-US"/>
          </a:p>
        </p:txBody>
      </p:sp>
      <p:sp>
        <p:nvSpPr>
          <p:cNvPr id="6" name="Slide Number Placeholder 5"/>
          <p:cNvSpPr>
            <a:spLocks noGrp="1"/>
          </p:cNvSpPr>
          <p:nvPr>
            <p:ph type="sldNum" sz="quarter" idx="12"/>
          </p:nvPr>
        </p:nvSpPr>
        <p:spPr>
          <a:xfrm>
            <a:off x="7882466" y="381001"/>
            <a:ext cx="667174" cy="365125"/>
          </a:xfrm>
        </p:spPr>
        <p:txBody>
          <a:bodyPr/>
          <a:lstStyle/>
          <a:p>
            <a:fld id="{D2F6F3DF-74C3-4734-B287-F527E70A26D5}" type="slidenum">
              <a:rPr lang="en-US" smtClean="0"/>
              <a:pPr/>
              <a:t>‹#›</a:t>
            </a:fld>
            <a:endParaRPr lang="en-US"/>
          </a:p>
        </p:txBody>
      </p:sp>
    </p:spTree>
    <p:extLst>
      <p:ext uri="{BB962C8B-B14F-4D97-AF65-F5344CB8AC3E}">
        <p14:creationId xmlns:p14="http://schemas.microsoft.com/office/powerpoint/2010/main" val="17932425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25C449-0A9D-4E8F-BFF2-170656851840}" type="datetimeFigureOut">
              <a:rPr lang="en-US" smtClean="0"/>
              <a:pPr/>
              <a:t>10/9/2023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2F6F3DF-74C3-4734-B287-F527E70A26D5}" type="slidenum">
              <a:rPr lang="en-US" smtClean="0"/>
              <a:pPr/>
              <a:t>‹#›</a:t>
            </a:fld>
            <a:endParaRPr lang="en-US"/>
          </a:p>
        </p:txBody>
      </p:sp>
    </p:spTree>
    <p:extLst>
      <p:ext uri="{BB962C8B-B14F-4D97-AF65-F5344CB8AC3E}">
        <p14:creationId xmlns:p14="http://schemas.microsoft.com/office/powerpoint/2010/main" val="32974983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995862"/>
            <a:ext cx="9144000" cy="1862138"/>
          </a:xfrm>
          <a:prstGeom prst="rect">
            <a:avLst/>
          </a:prstGeom>
        </p:spPr>
      </p:pic>
      <p:sp>
        <p:nvSpPr>
          <p:cNvPr id="2" name="Title 1"/>
          <p:cNvSpPr>
            <a:spLocks noGrp="1"/>
          </p:cNvSpPr>
          <p:nvPr>
            <p:ph type="title"/>
          </p:nvPr>
        </p:nvSpPr>
        <p:spPr>
          <a:xfrm>
            <a:off x="594360" y="753534"/>
            <a:ext cx="7955280" cy="2801935"/>
          </a:xfrm>
        </p:spPr>
        <p:txBody>
          <a:bodyPr anchor="b">
            <a:normAutofit/>
          </a:bodyPr>
          <a:lstStyle>
            <a:lvl1pPr algn="r">
              <a:defRPr sz="4000"/>
            </a:lvl1pPr>
          </a:lstStyle>
          <a:p>
            <a:r>
              <a:rPr lang="en-US"/>
              <a:t>Click to edit Master title style</a:t>
            </a:r>
            <a:endParaRPr lang="en-US" dirty="0"/>
          </a:p>
        </p:txBody>
      </p:sp>
      <p:sp>
        <p:nvSpPr>
          <p:cNvPr id="3" name="Text Placeholder 2"/>
          <p:cNvSpPr>
            <a:spLocks noGrp="1"/>
          </p:cNvSpPr>
          <p:nvPr>
            <p:ph type="body" idx="1"/>
          </p:nvPr>
        </p:nvSpPr>
        <p:spPr>
          <a:xfrm>
            <a:off x="594360" y="3641726"/>
            <a:ext cx="7955281" cy="1354134"/>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562176" y="381001"/>
            <a:ext cx="2183130" cy="365125"/>
          </a:xfrm>
        </p:spPr>
        <p:txBody>
          <a:bodyPr/>
          <a:lstStyle>
            <a:lvl1pPr algn="r">
              <a:defRPr/>
            </a:lvl1pPr>
          </a:lstStyle>
          <a:p>
            <a:fld id="{5525C449-0A9D-4E8F-BFF2-170656851840}" type="datetimeFigureOut">
              <a:rPr lang="en-US" smtClean="0"/>
              <a:pPr/>
              <a:t>10/9/2023</a:t>
            </a:fld>
            <a:endParaRPr lang="en-US"/>
          </a:p>
        </p:txBody>
      </p:sp>
      <p:sp>
        <p:nvSpPr>
          <p:cNvPr id="5" name="Footer Placeholder 4"/>
          <p:cNvSpPr>
            <a:spLocks noGrp="1"/>
          </p:cNvSpPr>
          <p:nvPr>
            <p:ph type="ftr" sz="quarter" idx="11"/>
          </p:nvPr>
        </p:nvSpPr>
        <p:spPr>
          <a:xfrm>
            <a:off x="594360" y="381001"/>
            <a:ext cx="4830656" cy="365125"/>
          </a:xfrm>
        </p:spPr>
        <p:txBody>
          <a:bodyPr/>
          <a:lstStyle/>
          <a:p>
            <a:endParaRPr lang="en-US"/>
          </a:p>
        </p:txBody>
      </p:sp>
      <p:sp>
        <p:nvSpPr>
          <p:cNvPr id="6" name="Slide Number Placeholder 5"/>
          <p:cNvSpPr>
            <a:spLocks noGrp="1"/>
          </p:cNvSpPr>
          <p:nvPr>
            <p:ph type="sldNum" sz="quarter" idx="12"/>
          </p:nvPr>
        </p:nvSpPr>
        <p:spPr>
          <a:xfrm>
            <a:off x="7882466" y="381001"/>
            <a:ext cx="667173" cy="365125"/>
          </a:xfrm>
        </p:spPr>
        <p:txBody>
          <a:bodyPr/>
          <a:lstStyle/>
          <a:p>
            <a:fld id="{D2F6F3DF-74C3-4734-B287-F527E70A26D5}" type="slidenum">
              <a:rPr lang="en-US" smtClean="0"/>
              <a:pPr/>
              <a:t>‹#›</a:t>
            </a:fld>
            <a:endParaRPr lang="en-US"/>
          </a:p>
        </p:txBody>
      </p:sp>
    </p:spTree>
    <p:extLst>
      <p:ext uri="{BB962C8B-B14F-4D97-AF65-F5344CB8AC3E}">
        <p14:creationId xmlns:p14="http://schemas.microsoft.com/office/powerpoint/2010/main" val="23210483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94360" y="2194560"/>
            <a:ext cx="3910579" cy="40690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2099" y="2194560"/>
            <a:ext cx="3907540" cy="40690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525C449-0A9D-4E8F-BFF2-170656851840}" type="datetimeFigureOut">
              <a:rPr lang="en-US" smtClean="0"/>
              <a:pPr/>
              <a:t>10/9/2023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2F6F3DF-74C3-4734-B287-F527E70A26D5}" type="slidenum">
              <a:rPr lang="en-US" smtClean="0"/>
              <a:pPr/>
              <a:t>‹#›</a:t>
            </a:fld>
            <a:endParaRPr lang="en-US"/>
          </a:p>
        </p:txBody>
      </p:sp>
    </p:spTree>
    <p:extLst>
      <p:ext uri="{BB962C8B-B14F-4D97-AF65-F5344CB8AC3E}">
        <p14:creationId xmlns:p14="http://schemas.microsoft.com/office/powerpoint/2010/main" val="16700753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171700" y="762000"/>
            <a:ext cx="6377940" cy="1295400"/>
          </a:xfrm>
        </p:spPr>
        <p:txBody>
          <a:bodyPr/>
          <a:lstStyle/>
          <a:p>
            <a:r>
              <a:rPr lang="en-US"/>
              <a:t>Click to edit Master title style</a:t>
            </a:r>
            <a:endParaRPr lang="en-US" dirty="0"/>
          </a:p>
        </p:txBody>
      </p:sp>
      <p:sp>
        <p:nvSpPr>
          <p:cNvPr id="3" name="Text Placeholder 2"/>
          <p:cNvSpPr>
            <a:spLocks noGrp="1"/>
          </p:cNvSpPr>
          <p:nvPr>
            <p:ph type="body" idx="1"/>
          </p:nvPr>
        </p:nvSpPr>
        <p:spPr>
          <a:xfrm>
            <a:off x="821279" y="2183802"/>
            <a:ext cx="3683659"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94359" y="3132667"/>
            <a:ext cx="3910579" cy="31309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869018" y="2183802"/>
            <a:ext cx="368062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2098" y="3132667"/>
            <a:ext cx="3907541" cy="31309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525C449-0A9D-4E8F-BFF2-170656851840}" type="datetimeFigureOut">
              <a:rPr lang="en-US" smtClean="0"/>
              <a:pPr/>
              <a:t>10/9/2023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2F6F3DF-74C3-4734-B287-F527E70A26D5}" type="slidenum">
              <a:rPr lang="en-US" smtClean="0"/>
              <a:pPr/>
              <a:t>‹#›</a:t>
            </a:fld>
            <a:endParaRPr lang="en-US"/>
          </a:p>
        </p:txBody>
      </p:sp>
    </p:spTree>
    <p:extLst>
      <p:ext uri="{BB962C8B-B14F-4D97-AF65-F5344CB8AC3E}">
        <p14:creationId xmlns:p14="http://schemas.microsoft.com/office/powerpoint/2010/main" val="31426671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525C449-0A9D-4E8F-BFF2-170656851840}" type="datetimeFigureOut">
              <a:rPr lang="en-US" smtClean="0"/>
              <a:pPr/>
              <a:t>10/9/2023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2F6F3DF-74C3-4734-B287-F527E70A26D5}" type="slidenum">
              <a:rPr lang="en-US" smtClean="0"/>
              <a:pPr/>
              <a:t>‹#›</a:t>
            </a:fld>
            <a:endParaRPr lang="en-US"/>
          </a:p>
        </p:txBody>
      </p:sp>
    </p:spTree>
    <p:extLst>
      <p:ext uri="{BB962C8B-B14F-4D97-AF65-F5344CB8AC3E}">
        <p14:creationId xmlns:p14="http://schemas.microsoft.com/office/powerpoint/2010/main" val="40639982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525C449-0A9D-4E8F-BFF2-170656851840}" type="datetimeFigureOut">
              <a:rPr lang="en-US" smtClean="0"/>
              <a:pPr/>
              <a:t>10/9/2023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2F6F3DF-74C3-4734-B287-F527E70A26D5}" type="slidenum">
              <a:rPr lang="en-US" smtClean="0"/>
              <a:pPr/>
              <a:t>‹#›</a:t>
            </a:fld>
            <a:endParaRPr lang="en-US"/>
          </a:p>
        </p:txBody>
      </p:sp>
    </p:spTree>
    <p:extLst>
      <p:ext uri="{BB962C8B-B14F-4D97-AF65-F5344CB8AC3E}">
        <p14:creationId xmlns:p14="http://schemas.microsoft.com/office/powerpoint/2010/main" val="10319665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4360" y="1524000"/>
            <a:ext cx="3086100" cy="1600200"/>
          </a:xfrm>
        </p:spPr>
        <p:txBody>
          <a:bodyPr anchor="b"/>
          <a:lstStyle>
            <a:lvl1pPr algn="l">
              <a:defRPr sz="3200"/>
            </a:lvl1pPr>
          </a:lstStyle>
          <a:p>
            <a:r>
              <a:rPr lang="en-US"/>
              <a:t>Click to edit Master title style</a:t>
            </a:r>
            <a:endParaRPr lang="en-US" dirty="0"/>
          </a:p>
        </p:txBody>
      </p:sp>
      <p:sp>
        <p:nvSpPr>
          <p:cNvPr id="3" name="Content Placeholder 2"/>
          <p:cNvSpPr>
            <a:spLocks noGrp="1"/>
          </p:cNvSpPr>
          <p:nvPr>
            <p:ph idx="1"/>
          </p:nvPr>
        </p:nvSpPr>
        <p:spPr>
          <a:xfrm>
            <a:off x="3886200" y="746760"/>
            <a:ext cx="4663440" cy="5516880"/>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94360" y="3124200"/>
            <a:ext cx="3086100" cy="313944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525C449-0A9D-4E8F-BFF2-170656851840}" type="datetimeFigureOut">
              <a:rPr lang="en-US" smtClean="0"/>
              <a:pPr/>
              <a:t>10/9/2023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2F6F3DF-74C3-4734-B287-F527E70A26D5}" type="slidenum">
              <a:rPr lang="en-US" smtClean="0"/>
              <a:pPr/>
              <a:t>‹#›</a:t>
            </a:fld>
            <a:endParaRPr lang="en-US"/>
          </a:p>
        </p:txBody>
      </p:sp>
    </p:spTree>
    <p:extLst>
      <p:ext uri="{BB962C8B-B14F-4D97-AF65-F5344CB8AC3E}">
        <p14:creationId xmlns:p14="http://schemas.microsoft.com/office/powerpoint/2010/main" val="9558801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4360" y="1524000"/>
            <a:ext cx="4075730" cy="1600200"/>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4877524" y="751242"/>
            <a:ext cx="3674234" cy="5512398"/>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594360" y="3124200"/>
            <a:ext cx="4075730" cy="313944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525C449-0A9D-4E8F-BFF2-170656851840}" type="datetimeFigureOut">
              <a:rPr lang="en-US" smtClean="0"/>
              <a:pPr/>
              <a:t>10/9/2023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2F6F3DF-74C3-4734-B287-F527E70A26D5}" type="slidenum">
              <a:rPr lang="en-US" smtClean="0"/>
              <a:pPr/>
              <a:t>‹#›</a:t>
            </a:fld>
            <a:endParaRPr lang="en-US"/>
          </a:p>
        </p:txBody>
      </p:sp>
    </p:spTree>
    <p:extLst>
      <p:ext uri="{BB962C8B-B14F-4D97-AF65-F5344CB8AC3E}">
        <p14:creationId xmlns:p14="http://schemas.microsoft.com/office/powerpoint/2010/main" val="9831812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C0-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9144000" cy="1081088"/>
          </a:xfrm>
          <a:prstGeom prst="rect">
            <a:avLst/>
          </a:prstGeom>
        </p:spPr>
      </p:pic>
      <p:sp>
        <p:nvSpPr>
          <p:cNvPr id="2" name="Title Placeholder 1"/>
          <p:cNvSpPr>
            <a:spLocks noGrp="1"/>
          </p:cNvSpPr>
          <p:nvPr>
            <p:ph type="title"/>
          </p:nvPr>
        </p:nvSpPr>
        <p:spPr>
          <a:xfrm>
            <a:off x="2171700" y="764373"/>
            <a:ext cx="6377940" cy="129302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94360" y="2194560"/>
            <a:ext cx="7955280" cy="406908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412230" y="6356351"/>
            <a:ext cx="213741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5525C449-0A9D-4E8F-BFF2-170656851840}" type="datetimeFigureOut">
              <a:rPr lang="en-US" smtClean="0"/>
              <a:pPr/>
              <a:t>10/9/2023</a:t>
            </a:fld>
            <a:endParaRPr lang="en-US"/>
          </a:p>
        </p:txBody>
      </p:sp>
      <p:sp>
        <p:nvSpPr>
          <p:cNvPr id="5" name="Footer Placeholder 4"/>
          <p:cNvSpPr>
            <a:spLocks noGrp="1"/>
          </p:cNvSpPr>
          <p:nvPr>
            <p:ph type="ftr" sz="quarter" idx="3"/>
          </p:nvPr>
        </p:nvSpPr>
        <p:spPr>
          <a:xfrm>
            <a:off x="594360" y="6355846"/>
            <a:ext cx="568071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72250" y="381001"/>
            <a:ext cx="197739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D2F6F3DF-74C3-4734-B287-F527E70A26D5}" type="slidenum">
              <a:rPr lang="en-US" smtClean="0"/>
              <a:pPr/>
              <a:t>‹#›</a:t>
            </a:fld>
            <a:endParaRPr lang="en-US"/>
          </a:p>
        </p:txBody>
      </p:sp>
    </p:spTree>
    <p:extLst>
      <p:ext uri="{BB962C8B-B14F-4D97-AF65-F5344CB8AC3E}">
        <p14:creationId xmlns:p14="http://schemas.microsoft.com/office/powerpoint/2010/main" val="3313951362"/>
      </p:ext>
    </p:extLst>
  </p:cSld>
  <p:clrMap bg1="dk1" tx1="lt1" bg2="dk2" tx2="lt2" accent1="accent1" accent2="accent2" accent3="accent3" accent4="accent4" accent5="accent5" accent6="accent6" hlink="hlink" folHlink="folHlink"/>
  <p:sldLayoutIdLst>
    <p:sldLayoutId id="2147483737" r:id="rId1"/>
    <p:sldLayoutId id="2147483738" r:id="rId2"/>
    <p:sldLayoutId id="2147483739" r:id="rId3"/>
    <p:sldLayoutId id="2147483740" r:id="rId4"/>
    <p:sldLayoutId id="2147483741" r:id="rId5"/>
    <p:sldLayoutId id="2147483742" r:id="rId6"/>
    <p:sldLayoutId id="2147483743" r:id="rId7"/>
    <p:sldLayoutId id="2147483744" r:id="rId8"/>
    <p:sldLayoutId id="2147483745" r:id="rId9"/>
    <p:sldLayoutId id="2147483746" r:id="rId10"/>
    <p:sldLayoutId id="2147483747" r:id="rId11"/>
    <p:sldLayoutId id="2147483748" r:id="rId12"/>
    <p:sldLayoutId id="2147483749" r:id="rId13"/>
    <p:sldLayoutId id="2147483750" r:id="rId14"/>
    <p:sldLayoutId id="2147483751" r:id="rId15"/>
    <p:sldLayoutId id="2147483752" r:id="rId16"/>
    <p:sldLayoutId id="2147483753" r:id="rId17"/>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hyperlink" Target="https://www.statisticshowto.com/dependent-variable-definition/" TargetMode="External"/><Relationship Id="rId2" Type="http://schemas.openxmlformats.org/officeDocument/2006/relationships/hyperlink" Target="https://www.statisticshowto.com/independent-variable-definition/" TargetMode="Externa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609600"/>
            <a:ext cx="7772400" cy="1470025"/>
          </a:xfrm>
        </p:spPr>
        <p:txBody>
          <a:bodyPr>
            <a:normAutofit fontScale="90000"/>
          </a:bodyPr>
          <a:lstStyle/>
          <a:p>
            <a:r>
              <a:rPr lang="en-US"/>
              <a:t>What is data science?</a:t>
            </a:r>
            <a:endParaRPr lang="en-US" dirty="0"/>
          </a:p>
        </p:txBody>
      </p:sp>
      <p:graphicFrame>
        <p:nvGraphicFramePr>
          <p:cNvPr id="5" name="Diagram 4"/>
          <p:cNvGraphicFramePr/>
          <p:nvPr>
            <p:extLst>
              <p:ext uri="{D42A27DB-BD31-4B8C-83A1-F6EECF244321}">
                <p14:modId xmlns:p14="http://schemas.microsoft.com/office/powerpoint/2010/main" val="377147926"/>
              </p:ext>
            </p:extLst>
          </p:nvPr>
        </p:nvGraphicFramePr>
        <p:xfrm>
          <a:off x="1524000" y="2133600"/>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79870BF-D3C0-CE12-91F6-815FBBBBE562}"/>
              </a:ext>
            </a:extLst>
          </p:cNvPr>
          <p:cNvPicPr>
            <a:picLocks noGrp="1" noChangeAspect="1"/>
          </p:cNvPicPr>
          <p:nvPr>
            <p:ph idx="1"/>
          </p:nvPr>
        </p:nvPicPr>
        <p:blipFill>
          <a:blip r:embed="rId2"/>
          <a:stretch>
            <a:fillRect/>
          </a:stretch>
        </p:blipFill>
        <p:spPr>
          <a:xfrm>
            <a:off x="457200" y="1295400"/>
            <a:ext cx="8305800" cy="4877435"/>
          </a:xfrm>
        </p:spPr>
      </p:pic>
    </p:spTree>
    <p:extLst>
      <p:ext uri="{BB962C8B-B14F-4D97-AF65-F5344CB8AC3E}">
        <p14:creationId xmlns:p14="http://schemas.microsoft.com/office/powerpoint/2010/main" val="14804751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89CD51B-F7F5-0491-719E-857D883ACA08}"/>
              </a:ext>
            </a:extLst>
          </p:cNvPr>
          <p:cNvPicPr>
            <a:picLocks noGrp="1" noChangeAspect="1"/>
          </p:cNvPicPr>
          <p:nvPr>
            <p:ph idx="1"/>
          </p:nvPr>
        </p:nvPicPr>
        <p:blipFill>
          <a:blip r:embed="rId2"/>
          <a:stretch>
            <a:fillRect/>
          </a:stretch>
        </p:blipFill>
        <p:spPr>
          <a:xfrm>
            <a:off x="304800" y="1295400"/>
            <a:ext cx="8534399" cy="4850799"/>
          </a:xfrm>
        </p:spPr>
      </p:pic>
    </p:spTree>
    <p:extLst>
      <p:ext uri="{BB962C8B-B14F-4D97-AF65-F5344CB8AC3E}">
        <p14:creationId xmlns:p14="http://schemas.microsoft.com/office/powerpoint/2010/main" val="8674732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764373"/>
            <a:ext cx="7787640" cy="1293028"/>
          </a:xfrm>
        </p:spPr>
        <p:txBody>
          <a:bodyPr/>
          <a:lstStyle/>
          <a:p>
            <a:pPr algn="l"/>
            <a:r>
              <a:rPr lang="en-US" dirty="0"/>
              <a:t>Descriptive statistics</a:t>
            </a:r>
          </a:p>
        </p:txBody>
      </p:sp>
      <p:pic>
        <p:nvPicPr>
          <p:cNvPr id="3074" name="Picture 2"/>
          <p:cNvPicPr>
            <a:picLocks noGrp="1" noChangeAspect="1" noChangeArrowheads="1"/>
          </p:cNvPicPr>
          <p:nvPr>
            <p:ph idx="1"/>
          </p:nvPr>
        </p:nvPicPr>
        <p:blipFill>
          <a:blip r:embed="rId2"/>
          <a:stretch>
            <a:fillRect/>
          </a:stretch>
        </p:blipFill>
        <p:spPr bwMode="auto">
          <a:xfrm>
            <a:off x="762000" y="2123830"/>
            <a:ext cx="7254713" cy="3819770"/>
          </a:xfrm>
          <a:prstGeom prst="rect">
            <a:avLst/>
          </a:prstGeom>
          <a:noFill/>
          <a:ln w="9525">
            <a:noFill/>
            <a:miter lim="800000"/>
            <a:headEnd/>
            <a:tailEnd/>
          </a:ln>
          <a:effec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CA08E8-7214-3907-15E2-D2AF630039D4}"/>
              </a:ext>
            </a:extLst>
          </p:cNvPr>
          <p:cNvSpPr>
            <a:spLocks noGrp="1"/>
          </p:cNvSpPr>
          <p:nvPr>
            <p:ph type="title"/>
          </p:nvPr>
        </p:nvSpPr>
        <p:spPr>
          <a:xfrm>
            <a:off x="594360" y="764373"/>
            <a:ext cx="7955280" cy="1293028"/>
          </a:xfrm>
        </p:spPr>
        <p:txBody>
          <a:bodyPr/>
          <a:lstStyle/>
          <a:p>
            <a:pPr algn="l"/>
            <a:r>
              <a:rPr lang="en-US" dirty="0"/>
              <a:t>Descriptive Statistics</a:t>
            </a:r>
          </a:p>
        </p:txBody>
      </p:sp>
      <p:pic>
        <p:nvPicPr>
          <p:cNvPr id="4" name="Picture 4" descr="Chart, box and whisker chart&#10;&#10;Description automatically generated">
            <a:extLst>
              <a:ext uri="{FF2B5EF4-FFF2-40B4-BE49-F238E27FC236}">
                <a16:creationId xmlns:a16="http://schemas.microsoft.com/office/drawing/2014/main" id="{4ACEF0C7-EC52-18FC-FE89-C95320010141}"/>
              </a:ext>
            </a:extLst>
          </p:cNvPr>
          <p:cNvPicPr>
            <a:picLocks noGrp="1" noChangeAspect="1"/>
          </p:cNvPicPr>
          <p:nvPr>
            <p:ph idx="1"/>
          </p:nvPr>
        </p:nvPicPr>
        <p:blipFill>
          <a:blip r:embed="rId2"/>
          <a:stretch>
            <a:fillRect/>
          </a:stretch>
        </p:blipFill>
        <p:spPr>
          <a:xfrm>
            <a:off x="594360" y="1855265"/>
            <a:ext cx="7955280" cy="4075866"/>
          </a:xfrm>
        </p:spPr>
      </p:pic>
    </p:spTree>
    <p:extLst>
      <p:ext uri="{BB962C8B-B14F-4D97-AF65-F5344CB8AC3E}">
        <p14:creationId xmlns:p14="http://schemas.microsoft.com/office/powerpoint/2010/main" val="37598138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3D4F6F-DF92-BDA4-1C4A-93772ACE3872}"/>
              </a:ext>
            </a:extLst>
          </p:cNvPr>
          <p:cNvSpPr>
            <a:spLocks noGrp="1"/>
          </p:cNvSpPr>
          <p:nvPr>
            <p:ph type="title"/>
          </p:nvPr>
        </p:nvSpPr>
        <p:spPr>
          <a:xfrm>
            <a:off x="533400" y="764373"/>
            <a:ext cx="8016240" cy="1293028"/>
          </a:xfrm>
        </p:spPr>
        <p:txBody>
          <a:bodyPr/>
          <a:lstStyle/>
          <a:p>
            <a:pPr algn="l"/>
            <a:r>
              <a:rPr lang="en-US" dirty="0"/>
              <a:t>Normal DISTRIBUTION </a:t>
            </a:r>
          </a:p>
        </p:txBody>
      </p:sp>
      <p:pic>
        <p:nvPicPr>
          <p:cNvPr id="4" name="Picture 4" descr="Chart, histogram&#10;&#10;Description automatically generated">
            <a:extLst>
              <a:ext uri="{FF2B5EF4-FFF2-40B4-BE49-F238E27FC236}">
                <a16:creationId xmlns:a16="http://schemas.microsoft.com/office/drawing/2014/main" id="{8303AEB9-04E8-3892-0466-A77B79328B09}"/>
              </a:ext>
            </a:extLst>
          </p:cNvPr>
          <p:cNvPicPr>
            <a:picLocks noGrp="1" noChangeAspect="1"/>
          </p:cNvPicPr>
          <p:nvPr>
            <p:ph idx="1"/>
          </p:nvPr>
        </p:nvPicPr>
        <p:blipFill>
          <a:blip r:embed="rId2"/>
          <a:stretch>
            <a:fillRect/>
          </a:stretch>
        </p:blipFill>
        <p:spPr>
          <a:xfrm>
            <a:off x="594360" y="2460922"/>
            <a:ext cx="7955280" cy="3536356"/>
          </a:xfrm>
        </p:spPr>
      </p:pic>
    </p:spTree>
    <p:extLst>
      <p:ext uri="{BB962C8B-B14F-4D97-AF65-F5344CB8AC3E}">
        <p14:creationId xmlns:p14="http://schemas.microsoft.com/office/powerpoint/2010/main" val="6049396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1EBD28-E5E0-CBC8-DC4D-1CF6CA5732DC}"/>
              </a:ext>
            </a:extLst>
          </p:cNvPr>
          <p:cNvSpPr>
            <a:spLocks noGrp="1"/>
          </p:cNvSpPr>
          <p:nvPr>
            <p:ph type="title"/>
          </p:nvPr>
        </p:nvSpPr>
        <p:spPr>
          <a:xfrm>
            <a:off x="533400" y="764373"/>
            <a:ext cx="8016240" cy="1293028"/>
          </a:xfrm>
        </p:spPr>
        <p:txBody>
          <a:bodyPr/>
          <a:lstStyle/>
          <a:p>
            <a:pPr algn="l"/>
            <a:r>
              <a:rPr lang="en-US" dirty="0"/>
              <a:t>MEAN MEDIAN MODE</a:t>
            </a:r>
          </a:p>
        </p:txBody>
      </p:sp>
      <p:graphicFrame>
        <p:nvGraphicFramePr>
          <p:cNvPr id="18" name="Content Placeholder 17">
            <a:extLst>
              <a:ext uri="{FF2B5EF4-FFF2-40B4-BE49-F238E27FC236}">
                <a16:creationId xmlns:a16="http://schemas.microsoft.com/office/drawing/2014/main" id="{56965D21-9EC2-5C18-B2CB-2C0AB3F0D9A7}"/>
              </a:ext>
            </a:extLst>
          </p:cNvPr>
          <p:cNvGraphicFramePr>
            <a:graphicFrameLocks noGrp="1"/>
          </p:cNvGraphicFramePr>
          <p:nvPr>
            <p:ph idx="1"/>
            <p:extLst>
              <p:ext uri="{D42A27DB-BD31-4B8C-83A1-F6EECF244321}">
                <p14:modId xmlns:p14="http://schemas.microsoft.com/office/powerpoint/2010/main" val="3938072673"/>
              </p:ext>
            </p:extLst>
          </p:nvPr>
        </p:nvGraphicFramePr>
        <p:xfrm>
          <a:off x="677700" y="4218667"/>
          <a:ext cx="7956542" cy="1005840"/>
        </p:xfrm>
        <a:graphic>
          <a:graphicData uri="http://schemas.openxmlformats.org/drawingml/2006/table">
            <a:tbl>
              <a:tblPr firstRow="1" bandRow="1">
                <a:tableStyleId>{5C22544A-7EE6-4342-B048-85BDC9FD1C3A}</a:tableStyleId>
              </a:tblPr>
              <a:tblGrid>
                <a:gridCol w="723322">
                  <a:extLst>
                    <a:ext uri="{9D8B030D-6E8A-4147-A177-3AD203B41FA5}">
                      <a16:colId xmlns:a16="http://schemas.microsoft.com/office/drawing/2014/main" val="4170141348"/>
                    </a:ext>
                  </a:extLst>
                </a:gridCol>
                <a:gridCol w="723322">
                  <a:extLst>
                    <a:ext uri="{9D8B030D-6E8A-4147-A177-3AD203B41FA5}">
                      <a16:colId xmlns:a16="http://schemas.microsoft.com/office/drawing/2014/main" val="3397246749"/>
                    </a:ext>
                  </a:extLst>
                </a:gridCol>
                <a:gridCol w="723322">
                  <a:extLst>
                    <a:ext uri="{9D8B030D-6E8A-4147-A177-3AD203B41FA5}">
                      <a16:colId xmlns:a16="http://schemas.microsoft.com/office/drawing/2014/main" val="3289817527"/>
                    </a:ext>
                  </a:extLst>
                </a:gridCol>
                <a:gridCol w="723322">
                  <a:extLst>
                    <a:ext uri="{9D8B030D-6E8A-4147-A177-3AD203B41FA5}">
                      <a16:colId xmlns:a16="http://schemas.microsoft.com/office/drawing/2014/main" val="2089420484"/>
                    </a:ext>
                  </a:extLst>
                </a:gridCol>
                <a:gridCol w="723322">
                  <a:extLst>
                    <a:ext uri="{9D8B030D-6E8A-4147-A177-3AD203B41FA5}">
                      <a16:colId xmlns:a16="http://schemas.microsoft.com/office/drawing/2014/main" val="2390357305"/>
                    </a:ext>
                  </a:extLst>
                </a:gridCol>
                <a:gridCol w="723322">
                  <a:extLst>
                    <a:ext uri="{9D8B030D-6E8A-4147-A177-3AD203B41FA5}">
                      <a16:colId xmlns:a16="http://schemas.microsoft.com/office/drawing/2014/main" val="3354242060"/>
                    </a:ext>
                  </a:extLst>
                </a:gridCol>
                <a:gridCol w="723322">
                  <a:extLst>
                    <a:ext uri="{9D8B030D-6E8A-4147-A177-3AD203B41FA5}">
                      <a16:colId xmlns:a16="http://schemas.microsoft.com/office/drawing/2014/main" val="258538686"/>
                    </a:ext>
                  </a:extLst>
                </a:gridCol>
                <a:gridCol w="723322">
                  <a:extLst>
                    <a:ext uri="{9D8B030D-6E8A-4147-A177-3AD203B41FA5}">
                      <a16:colId xmlns:a16="http://schemas.microsoft.com/office/drawing/2014/main" val="4155626797"/>
                    </a:ext>
                  </a:extLst>
                </a:gridCol>
                <a:gridCol w="723322">
                  <a:extLst>
                    <a:ext uri="{9D8B030D-6E8A-4147-A177-3AD203B41FA5}">
                      <a16:colId xmlns:a16="http://schemas.microsoft.com/office/drawing/2014/main" val="229832140"/>
                    </a:ext>
                  </a:extLst>
                </a:gridCol>
                <a:gridCol w="723322">
                  <a:extLst>
                    <a:ext uri="{9D8B030D-6E8A-4147-A177-3AD203B41FA5}">
                      <a16:colId xmlns:a16="http://schemas.microsoft.com/office/drawing/2014/main" val="4214762801"/>
                    </a:ext>
                  </a:extLst>
                </a:gridCol>
                <a:gridCol w="723322">
                  <a:extLst>
                    <a:ext uri="{9D8B030D-6E8A-4147-A177-3AD203B41FA5}">
                      <a16:colId xmlns:a16="http://schemas.microsoft.com/office/drawing/2014/main" val="1733992135"/>
                    </a:ext>
                  </a:extLst>
                </a:gridCol>
              </a:tblGrid>
              <a:tr h="0">
                <a:tc>
                  <a:txBody>
                    <a:bodyPr/>
                    <a:lstStyle/>
                    <a:p>
                      <a:pPr algn="ctr"/>
                      <a:r>
                        <a:rPr lang="en-US">
                          <a:effectLst/>
                        </a:rPr>
                        <a:t>Staff</a:t>
                      </a:r>
                    </a:p>
                  </a:txBody>
                  <a:tcPr anchor="ctr"/>
                </a:tc>
                <a:tc>
                  <a:txBody>
                    <a:bodyPr/>
                    <a:lstStyle/>
                    <a:p>
                      <a:pPr algn="ctr"/>
                      <a:r>
                        <a:rPr lang="en-US">
                          <a:effectLst/>
                        </a:rPr>
                        <a:t>1</a:t>
                      </a:r>
                    </a:p>
                  </a:txBody>
                  <a:tcPr anchor="ctr"/>
                </a:tc>
                <a:tc>
                  <a:txBody>
                    <a:bodyPr/>
                    <a:lstStyle/>
                    <a:p>
                      <a:pPr algn="ctr"/>
                      <a:r>
                        <a:rPr lang="en-US">
                          <a:effectLst/>
                        </a:rPr>
                        <a:t>2</a:t>
                      </a:r>
                    </a:p>
                  </a:txBody>
                  <a:tcPr anchor="ctr"/>
                </a:tc>
                <a:tc>
                  <a:txBody>
                    <a:bodyPr/>
                    <a:lstStyle/>
                    <a:p>
                      <a:pPr algn="ctr"/>
                      <a:r>
                        <a:rPr lang="en-US">
                          <a:effectLst/>
                        </a:rPr>
                        <a:t>3</a:t>
                      </a:r>
                    </a:p>
                  </a:txBody>
                  <a:tcPr anchor="ctr"/>
                </a:tc>
                <a:tc>
                  <a:txBody>
                    <a:bodyPr/>
                    <a:lstStyle/>
                    <a:p>
                      <a:pPr algn="ctr"/>
                      <a:r>
                        <a:rPr lang="en-US">
                          <a:effectLst/>
                        </a:rPr>
                        <a:t>4</a:t>
                      </a:r>
                    </a:p>
                  </a:txBody>
                  <a:tcPr anchor="ctr"/>
                </a:tc>
                <a:tc>
                  <a:txBody>
                    <a:bodyPr/>
                    <a:lstStyle/>
                    <a:p>
                      <a:pPr algn="ctr"/>
                      <a:r>
                        <a:rPr lang="en-US">
                          <a:effectLst/>
                        </a:rPr>
                        <a:t>5</a:t>
                      </a:r>
                    </a:p>
                  </a:txBody>
                  <a:tcPr anchor="ctr"/>
                </a:tc>
                <a:tc>
                  <a:txBody>
                    <a:bodyPr/>
                    <a:lstStyle/>
                    <a:p>
                      <a:pPr algn="ctr"/>
                      <a:r>
                        <a:rPr lang="en-US">
                          <a:effectLst/>
                        </a:rPr>
                        <a:t>6</a:t>
                      </a:r>
                    </a:p>
                  </a:txBody>
                  <a:tcPr anchor="ctr"/>
                </a:tc>
                <a:tc>
                  <a:txBody>
                    <a:bodyPr/>
                    <a:lstStyle/>
                    <a:p>
                      <a:pPr algn="ctr"/>
                      <a:r>
                        <a:rPr lang="en-US">
                          <a:effectLst/>
                        </a:rPr>
                        <a:t>7</a:t>
                      </a:r>
                    </a:p>
                  </a:txBody>
                  <a:tcPr anchor="ctr"/>
                </a:tc>
                <a:tc>
                  <a:txBody>
                    <a:bodyPr/>
                    <a:lstStyle/>
                    <a:p>
                      <a:pPr algn="ctr"/>
                      <a:r>
                        <a:rPr lang="en-US">
                          <a:effectLst/>
                        </a:rPr>
                        <a:t>8</a:t>
                      </a:r>
                    </a:p>
                  </a:txBody>
                  <a:tcPr anchor="ctr"/>
                </a:tc>
                <a:tc>
                  <a:txBody>
                    <a:bodyPr/>
                    <a:lstStyle/>
                    <a:p>
                      <a:pPr algn="ctr"/>
                      <a:r>
                        <a:rPr lang="en-US">
                          <a:effectLst/>
                        </a:rPr>
                        <a:t>9</a:t>
                      </a:r>
                    </a:p>
                  </a:txBody>
                  <a:tcPr anchor="ctr"/>
                </a:tc>
                <a:tc>
                  <a:txBody>
                    <a:bodyPr/>
                    <a:lstStyle/>
                    <a:p>
                      <a:pPr algn="ctr"/>
                      <a:r>
                        <a:rPr lang="en-US">
                          <a:effectLst/>
                        </a:rPr>
                        <a:t>10</a:t>
                      </a:r>
                    </a:p>
                  </a:txBody>
                  <a:tcPr anchor="ctr"/>
                </a:tc>
                <a:extLst>
                  <a:ext uri="{0D108BD9-81ED-4DB2-BD59-A6C34878D82A}">
                    <a16:rowId xmlns:a16="http://schemas.microsoft.com/office/drawing/2014/main" val="2066548963"/>
                  </a:ext>
                </a:extLst>
              </a:tr>
              <a:tr h="0">
                <a:tc>
                  <a:txBody>
                    <a:bodyPr/>
                    <a:lstStyle/>
                    <a:p>
                      <a:pPr algn="ctr"/>
                      <a:r>
                        <a:rPr lang="en-US">
                          <a:effectLst/>
                        </a:rPr>
                        <a:t>Salary</a:t>
                      </a:r>
                    </a:p>
                  </a:txBody>
                  <a:tcPr anchor="ctr"/>
                </a:tc>
                <a:tc>
                  <a:txBody>
                    <a:bodyPr/>
                    <a:lstStyle/>
                    <a:p>
                      <a:pPr algn="ctr"/>
                      <a:r>
                        <a:rPr lang="en-US">
                          <a:effectLst/>
                        </a:rPr>
                        <a:t>15k</a:t>
                      </a:r>
                    </a:p>
                  </a:txBody>
                  <a:tcPr anchor="ctr"/>
                </a:tc>
                <a:tc>
                  <a:txBody>
                    <a:bodyPr/>
                    <a:lstStyle/>
                    <a:p>
                      <a:pPr algn="ctr"/>
                      <a:r>
                        <a:rPr lang="en-US">
                          <a:effectLst/>
                        </a:rPr>
                        <a:t>18k</a:t>
                      </a:r>
                    </a:p>
                  </a:txBody>
                  <a:tcPr anchor="ctr"/>
                </a:tc>
                <a:tc>
                  <a:txBody>
                    <a:bodyPr/>
                    <a:lstStyle/>
                    <a:p>
                      <a:pPr algn="ctr"/>
                      <a:r>
                        <a:rPr lang="en-US">
                          <a:effectLst/>
                        </a:rPr>
                        <a:t>16k</a:t>
                      </a:r>
                    </a:p>
                  </a:txBody>
                  <a:tcPr anchor="ctr"/>
                </a:tc>
                <a:tc>
                  <a:txBody>
                    <a:bodyPr/>
                    <a:lstStyle/>
                    <a:p>
                      <a:pPr algn="ctr"/>
                      <a:r>
                        <a:rPr lang="en-US">
                          <a:effectLst/>
                        </a:rPr>
                        <a:t>14k</a:t>
                      </a:r>
                    </a:p>
                  </a:txBody>
                  <a:tcPr anchor="ctr"/>
                </a:tc>
                <a:tc>
                  <a:txBody>
                    <a:bodyPr/>
                    <a:lstStyle/>
                    <a:p>
                      <a:pPr algn="ctr"/>
                      <a:r>
                        <a:rPr lang="en-US">
                          <a:effectLst/>
                        </a:rPr>
                        <a:t>15k</a:t>
                      </a:r>
                    </a:p>
                  </a:txBody>
                  <a:tcPr anchor="ctr"/>
                </a:tc>
                <a:tc>
                  <a:txBody>
                    <a:bodyPr/>
                    <a:lstStyle/>
                    <a:p>
                      <a:pPr algn="ctr"/>
                      <a:r>
                        <a:rPr lang="en-US">
                          <a:effectLst/>
                        </a:rPr>
                        <a:t>15k</a:t>
                      </a:r>
                    </a:p>
                  </a:txBody>
                  <a:tcPr anchor="ctr"/>
                </a:tc>
                <a:tc>
                  <a:txBody>
                    <a:bodyPr/>
                    <a:lstStyle/>
                    <a:p>
                      <a:pPr algn="ctr"/>
                      <a:r>
                        <a:rPr lang="en-US">
                          <a:effectLst/>
                        </a:rPr>
                        <a:t>12k</a:t>
                      </a:r>
                    </a:p>
                  </a:txBody>
                  <a:tcPr anchor="ctr"/>
                </a:tc>
                <a:tc>
                  <a:txBody>
                    <a:bodyPr/>
                    <a:lstStyle/>
                    <a:p>
                      <a:pPr algn="ctr"/>
                      <a:r>
                        <a:rPr lang="en-US">
                          <a:effectLst/>
                        </a:rPr>
                        <a:t>17k</a:t>
                      </a:r>
                    </a:p>
                  </a:txBody>
                  <a:tcPr anchor="ctr"/>
                </a:tc>
                <a:tc>
                  <a:txBody>
                    <a:bodyPr/>
                    <a:lstStyle/>
                    <a:p>
                      <a:pPr algn="ctr"/>
                      <a:r>
                        <a:rPr lang="en-US">
                          <a:effectLst/>
                        </a:rPr>
                        <a:t>90k</a:t>
                      </a:r>
                    </a:p>
                  </a:txBody>
                  <a:tcPr anchor="ctr"/>
                </a:tc>
                <a:tc>
                  <a:txBody>
                    <a:bodyPr/>
                    <a:lstStyle/>
                    <a:p>
                      <a:pPr algn="ctr"/>
                      <a:r>
                        <a:rPr lang="en-US">
                          <a:effectLst/>
                        </a:rPr>
                        <a:t>95k</a:t>
                      </a:r>
                    </a:p>
                  </a:txBody>
                  <a:tcPr anchor="ctr"/>
                </a:tc>
                <a:extLst>
                  <a:ext uri="{0D108BD9-81ED-4DB2-BD59-A6C34878D82A}">
                    <a16:rowId xmlns:a16="http://schemas.microsoft.com/office/drawing/2014/main" val="2568374623"/>
                  </a:ext>
                </a:extLst>
              </a:tr>
            </a:tbl>
          </a:graphicData>
        </a:graphic>
      </p:graphicFrame>
      <p:sp>
        <p:nvSpPr>
          <p:cNvPr id="19" name="TextBox 18">
            <a:extLst>
              <a:ext uri="{FF2B5EF4-FFF2-40B4-BE49-F238E27FC236}">
                <a16:creationId xmlns:a16="http://schemas.microsoft.com/office/drawing/2014/main" id="{F74CBC95-4387-94FC-1AA1-2C9D0DB7850A}"/>
              </a:ext>
            </a:extLst>
          </p:cNvPr>
          <p:cNvSpPr txBox="1"/>
          <p:nvPr/>
        </p:nvSpPr>
        <p:spPr>
          <a:xfrm>
            <a:off x="485193" y="2062064"/>
            <a:ext cx="8518849"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rgbClr val="336699"/>
                </a:solidFill>
                <a:latin typeface="proxima-nova"/>
              </a:rPr>
              <a:t>When not to use the mean</a:t>
            </a:r>
          </a:p>
          <a:p>
            <a:r>
              <a:rPr lang="en-US">
                <a:latin typeface="proxima-nova"/>
              </a:rPr>
              <a:t>The mean has one main disadvantage: it is particularly susceptible to the influence of outliers. These are values that are unusual compared to the rest of the data set by being especially small or large in numerical value. For example, consider the wages of staff at a factory below:</a:t>
            </a:r>
          </a:p>
          <a:p>
            <a:endParaRPr lang="en-US">
              <a:latin typeface="proxima-nova"/>
            </a:endParaRPr>
          </a:p>
          <a:p>
            <a:endParaRPr lang="en-US"/>
          </a:p>
        </p:txBody>
      </p:sp>
    </p:spTree>
    <p:extLst>
      <p:ext uri="{BB962C8B-B14F-4D97-AF65-F5344CB8AC3E}">
        <p14:creationId xmlns:p14="http://schemas.microsoft.com/office/powerpoint/2010/main" val="3645140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2D5B34-1332-5A95-B58D-B1C51B4F89D8}"/>
              </a:ext>
            </a:extLst>
          </p:cNvPr>
          <p:cNvSpPr>
            <a:spLocks noGrp="1"/>
          </p:cNvSpPr>
          <p:nvPr>
            <p:ph type="title"/>
          </p:nvPr>
        </p:nvSpPr>
        <p:spPr>
          <a:xfrm>
            <a:off x="454949" y="764373"/>
            <a:ext cx="8094691" cy="1293028"/>
          </a:xfrm>
        </p:spPr>
        <p:txBody>
          <a:bodyPr>
            <a:normAutofit/>
          </a:bodyPr>
          <a:lstStyle/>
          <a:p>
            <a:pPr algn="l"/>
            <a:r>
              <a:rPr lang="en-US" sz="3200" dirty="0"/>
              <a:t>MEDIAN(Less affected by outliers)</a:t>
            </a:r>
          </a:p>
        </p:txBody>
      </p:sp>
      <p:graphicFrame>
        <p:nvGraphicFramePr>
          <p:cNvPr id="5" name="Content Placeholder 4">
            <a:extLst>
              <a:ext uri="{FF2B5EF4-FFF2-40B4-BE49-F238E27FC236}">
                <a16:creationId xmlns:a16="http://schemas.microsoft.com/office/drawing/2014/main" id="{D0B7E051-12C5-F072-8A3C-551067BBA295}"/>
              </a:ext>
            </a:extLst>
          </p:cNvPr>
          <p:cNvGraphicFramePr>
            <a:graphicFrameLocks noGrp="1"/>
          </p:cNvGraphicFramePr>
          <p:nvPr>
            <p:ph idx="1"/>
            <p:extLst>
              <p:ext uri="{D42A27DB-BD31-4B8C-83A1-F6EECF244321}">
                <p14:modId xmlns:p14="http://schemas.microsoft.com/office/powerpoint/2010/main" val="1455247025"/>
              </p:ext>
            </p:extLst>
          </p:nvPr>
        </p:nvGraphicFramePr>
        <p:xfrm>
          <a:off x="640378" y="3733476"/>
          <a:ext cx="7956542" cy="377889"/>
        </p:xfrm>
        <a:graphic>
          <a:graphicData uri="http://schemas.openxmlformats.org/drawingml/2006/table">
            <a:tbl>
              <a:tblPr firstRow="1" bandRow="1">
                <a:tableStyleId>{5C22544A-7EE6-4342-B048-85BDC9FD1C3A}</a:tableStyleId>
              </a:tblPr>
              <a:tblGrid>
                <a:gridCol w="723322">
                  <a:extLst>
                    <a:ext uri="{9D8B030D-6E8A-4147-A177-3AD203B41FA5}">
                      <a16:colId xmlns:a16="http://schemas.microsoft.com/office/drawing/2014/main" val="1789111146"/>
                    </a:ext>
                  </a:extLst>
                </a:gridCol>
                <a:gridCol w="723322">
                  <a:extLst>
                    <a:ext uri="{9D8B030D-6E8A-4147-A177-3AD203B41FA5}">
                      <a16:colId xmlns:a16="http://schemas.microsoft.com/office/drawing/2014/main" val="873023418"/>
                    </a:ext>
                  </a:extLst>
                </a:gridCol>
                <a:gridCol w="723322">
                  <a:extLst>
                    <a:ext uri="{9D8B030D-6E8A-4147-A177-3AD203B41FA5}">
                      <a16:colId xmlns:a16="http://schemas.microsoft.com/office/drawing/2014/main" val="1585929522"/>
                    </a:ext>
                  </a:extLst>
                </a:gridCol>
                <a:gridCol w="723322">
                  <a:extLst>
                    <a:ext uri="{9D8B030D-6E8A-4147-A177-3AD203B41FA5}">
                      <a16:colId xmlns:a16="http://schemas.microsoft.com/office/drawing/2014/main" val="1942525078"/>
                    </a:ext>
                  </a:extLst>
                </a:gridCol>
                <a:gridCol w="723322">
                  <a:extLst>
                    <a:ext uri="{9D8B030D-6E8A-4147-A177-3AD203B41FA5}">
                      <a16:colId xmlns:a16="http://schemas.microsoft.com/office/drawing/2014/main" val="2089614268"/>
                    </a:ext>
                  </a:extLst>
                </a:gridCol>
                <a:gridCol w="723322">
                  <a:extLst>
                    <a:ext uri="{9D8B030D-6E8A-4147-A177-3AD203B41FA5}">
                      <a16:colId xmlns:a16="http://schemas.microsoft.com/office/drawing/2014/main" val="1764222804"/>
                    </a:ext>
                  </a:extLst>
                </a:gridCol>
                <a:gridCol w="723322">
                  <a:extLst>
                    <a:ext uri="{9D8B030D-6E8A-4147-A177-3AD203B41FA5}">
                      <a16:colId xmlns:a16="http://schemas.microsoft.com/office/drawing/2014/main" val="733724817"/>
                    </a:ext>
                  </a:extLst>
                </a:gridCol>
                <a:gridCol w="723322">
                  <a:extLst>
                    <a:ext uri="{9D8B030D-6E8A-4147-A177-3AD203B41FA5}">
                      <a16:colId xmlns:a16="http://schemas.microsoft.com/office/drawing/2014/main" val="3786778662"/>
                    </a:ext>
                  </a:extLst>
                </a:gridCol>
                <a:gridCol w="723322">
                  <a:extLst>
                    <a:ext uri="{9D8B030D-6E8A-4147-A177-3AD203B41FA5}">
                      <a16:colId xmlns:a16="http://schemas.microsoft.com/office/drawing/2014/main" val="417600488"/>
                    </a:ext>
                  </a:extLst>
                </a:gridCol>
                <a:gridCol w="723322">
                  <a:extLst>
                    <a:ext uri="{9D8B030D-6E8A-4147-A177-3AD203B41FA5}">
                      <a16:colId xmlns:a16="http://schemas.microsoft.com/office/drawing/2014/main" val="1431461454"/>
                    </a:ext>
                  </a:extLst>
                </a:gridCol>
                <a:gridCol w="723322">
                  <a:extLst>
                    <a:ext uri="{9D8B030D-6E8A-4147-A177-3AD203B41FA5}">
                      <a16:colId xmlns:a16="http://schemas.microsoft.com/office/drawing/2014/main" val="610959807"/>
                    </a:ext>
                  </a:extLst>
                </a:gridCol>
              </a:tblGrid>
              <a:tr h="377889">
                <a:tc>
                  <a:txBody>
                    <a:bodyPr/>
                    <a:lstStyle/>
                    <a:p>
                      <a:pPr algn="ctr"/>
                      <a:r>
                        <a:rPr lang="en-US">
                          <a:effectLst/>
                        </a:rPr>
                        <a:t>65</a:t>
                      </a:r>
                    </a:p>
                  </a:txBody>
                  <a:tcPr anchor="ctr"/>
                </a:tc>
                <a:tc>
                  <a:txBody>
                    <a:bodyPr/>
                    <a:lstStyle/>
                    <a:p>
                      <a:pPr algn="ctr"/>
                      <a:r>
                        <a:rPr lang="en-US">
                          <a:effectLst/>
                        </a:rPr>
                        <a:t>55</a:t>
                      </a:r>
                    </a:p>
                  </a:txBody>
                  <a:tcPr anchor="ctr"/>
                </a:tc>
                <a:tc>
                  <a:txBody>
                    <a:bodyPr/>
                    <a:lstStyle/>
                    <a:p>
                      <a:pPr algn="ctr"/>
                      <a:r>
                        <a:rPr lang="en-US">
                          <a:effectLst/>
                        </a:rPr>
                        <a:t>89</a:t>
                      </a:r>
                    </a:p>
                  </a:txBody>
                  <a:tcPr anchor="ctr"/>
                </a:tc>
                <a:tc>
                  <a:txBody>
                    <a:bodyPr/>
                    <a:lstStyle/>
                    <a:p>
                      <a:pPr algn="ctr"/>
                      <a:r>
                        <a:rPr lang="en-US">
                          <a:effectLst/>
                        </a:rPr>
                        <a:t>56</a:t>
                      </a:r>
                    </a:p>
                  </a:txBody>
                  <a:tcPr anchor="ctr"/>
                </a:tc>
                <a:tc>
                  <a:txBody>
                    <a:bodyPr/>
                    <a:lstStyle/>
                    <a:p>
                      <a:pPr algn="ctr"/>
                      <a:r>
                        <a:rPr lang="en-US">
                          <a:effectLst/>
                        </a:rPr>
                        <a:t>35</a:t>
                      </a:r>
                    </a:p>
                  </a:txBody>
                  <a:tcPr anchor="ctr"/>
                </a:tc>
                <a:tc>
                  <a:txBody>
                    <a:bodyPr/>
                    <a:lstStyle/>
                    <a:p>
                      <a:pPr algn="ctr"/>
                      <a:r>
                        <a:rPr lang="en-US">
                          <a:effectLst/>
                        </a:rPr>
                        <a:t>14</a:t>
                      </a:r>
                    </a:p>
                  </a:txBody>
                  <a:tcPr anchor="ctr"/>
                </a:tc>
                <a:tc>
                  <a:txBody>
                    <a:bodyPr/>
                    <a:lstStyle/>
                    <a:p>
                      <a:pPr algn="ctr"/>
                      <a:r>
                        <a:rPr lang="en-US">
                          <a:effectLst/>
                        </a:rPr>
                        <a:t>56</a:t>
                      </a:r>
                    </a:p>
                  </a:txBody>
                  <a:tcPr anchor="ctr"/>
                </a:tc>
                <a:tc>
                  <a:txBody>
                    <a:bodyPr/>
                    <a:lstStyle/>
                    <a:p>
                      <a:pPr algn="ctr"/>
                      <a:r>
                        <a:rPr lang="en-US">
                          <a:effectLst/>
                        </a:rPr>
                        <a:t>55</a:t>
                      </a:r>
                    </a:p>
                  </a:txBody>
                  <a:tcPr anchor="ctr"/>
                </a:tc>
                <a:tc>
                  <a:txBody>
                    <a:bodyPr/>
                    <a:lstStyle/>
                    <a:p>
                      <a:pPr algn="ctr"/>
                      <a:r>
                        <a:rPr lang="en-US">
                          <a:effectLst/>
                        </a:rPr>
                        <a:t>87</a:t>
                      </a:r>
                    </a:p>
                  </a:txBody>
                  <a:tcPr anchor="ctr"/>
                </a:tc>
                <a:tc>
                  <a:txBody>
                    <a:bodyPr/>
                    <a:lstStyle/>
                    <a:p>
                      <a:pPr algn="ctr"/>
                      <a:r>
                        <a:rPr lang="en-US">
                          <a:effectLst/>
                        </a:rPr>
                        <a:t>45</a:t>
                      </a:r>
                    </a:p>
                  </a:txBody>
                  <a:tcPr anchor="ctr"/>
                </a:tc>
                <a:tc>
                  <a:txBody>
                    <a:bodyPr/>
                    <a:lstStyle/>
                    <a:p>
                      <a:pPr algn="ctr"/>
                      <a:r>
                        <a:rPr lang="en-US">
                          <a:effectLst/>
                        </a:rPr>
                        <a:t>92</a:t>
                      </a:r>
                    </a:p>
                  </a:txBody>
                  <a:tcPr anchor="ctr"/>
                </a:tc>
                <a:extLst>
                  <a:ext uri="{0D108BD9-81ED-4DB2-BD59-A6C34878D82A}">
                    <a16:rowId xmlns:a16="http://schemas.microsoft.com/office/drawing/2014/main" val="3916327401"/>
                  </a:ext>
                </a:extLst>
              </a:tr>
            </a:tbl>
          </a:graphicData>
        </a:graphic>
      </p:graphicFrame>
      <p:sp>
        <p:nvSpPr>
          <p:cNvPr id="6" name="TextBox 5">
            <a:extLst>
              <a:ext uri="{FF2B5EF4-FFF2-40B4-BE49-F238E27FC236}">
                <a16:creationId xmlns:a16="http://schemas.microsoft.com/office/drawing/2014/main" id="{BD922EA3-1B52-1283-0CBD-BA496C19EE43}"/>
              </a:ext>
            </a:extLst>
          </p:cNvPr>
          <p:cNvSpPr txBox="1"/>
          <p:nvPr/>
        </p:nvSpPr>
        <p:spPr>
          <a:xfrm>
            <a:off x="643813" y="2444620"/>
            <a:ext cx="7697754"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latin typeface="proxima-nova"/>
              </a:rPr>
              <a:t>The median is the middle score for a set of data that has been arranged in order of magnitude. The median is less affected by outliers and skewed data. In order to calculate the median, suppose we have the data below:</a:t>
            </a:r>
          </a:p>
          <a:p>
            <a:endParaRPr lang="en-US" dirty="0">
              <a:latin typeface="proxima-nova"/>
            </a:endParaRPr>
          </a:p>
          <a:p>
            <a:endParaRPr lang="en-US" dirty="0"/>
          </a:p>
        </p:txBody>
      </p:sp>
      <p:graphicFrame>
        <p:nvGraphicFramePr>
          <p:cNvPr id="9" name="Table 8">
            <a:extLst>
              <a:ext uri="{FF2B5EF4-FFF2-40B4-BE49-F238E27FC236}">
                <a16:creationId xmlns:a16="http://schemas.microsoft.com/office/drawing/2014/main" id="{96A40F68-498A-8340-08D1-D45F6DED2392}"/>
              </a:ext>
            </a:extLst>
          </p:cNvPr>
          <p:cNvGraphicFramePr>
            <a:graphicFrameLocks noGrp="1"/>
          </p:cNvGraphicFramePr>
          <p:nvPr>
            <p:extLst>
              <p:ext uri="{D42A27DB-BD31-4B8C-83A1-F6EECF244321}">
                <p14:modId xmlns:p14="http://schemas.microsoft.com/office/powerpoint/2010/main" val="3279030338"/>
              </p:ext>
            </p:extLst>
          </p:nvPr>
        </p:nvGraphicFramePr>
        <p:xfrm>
          <a:off x="559837" y="5234472"/>
          <a:ext cx="8094691" cy="914400"/>
        </p:xfrm>
        <a:graphic>
          <a:graphicData uri="http://schemas.openxmlformats.org/drawingml/2006/table">
            <a:tbl>
              <a:tblPr firstRow="1" bandRow="1">
                <a:tableStyleId>{5C22544A-7EE6-4342-B048-85BDC9FD1C3A}</a:tableStyleId>
              </a:tblPr>
              <a:tblGrid>
                <a:gridCol w="735881">
                  <a:extLst>
                    <a:ext uri="{9D8B030D-6E8A-4147-A177-3AD203B41FA5}">
                      <a16:colId xmlns:a16="http://schemas.microsoft.com/office/drawing/2014/main" val="1002917266"/>
                    </a:ext>
                  </a:extLst>
                </a:gridCol>
                <a:gridCol w="735881">
                  <a:extLst>
                    <a:ext uri="{9D8B030D-6E8A-4147-A177-3AD203B41FA5}">
                      <a16:colId xmlns:a16="http://schemas.microsoft.com/office/drawing/2014/main" val="913303218"/>
                    </a:ext>
                  </a:extLst>
                </a:gridCol>
                <a:gridCol w="735881">
                  <a:extLst>
                    <a:ext uri="{9D8B030D-6E8A-4147-A177-3AD203B41FA5}">
                      <a16:colId xmlns:a16="http://schemas.microsoft.com/office/drawing/2014/main" val="1702897885"/>
                    </a:ext>
                  </a:extLst>
                </a:gridCol>
                <a:gridCol w="735881">
                  <a:extLst>
                    <a:ext uri="{9D8B030D-6E8A-4147-A177-3AD203B41FA5}">
                      <a16:colId xmlns:a16="http://schemas.microsoft.com/office/drawing/2014/main" val="595416199"/>
                    </a:ext>
                  </a:extLst>
                </a:gridCol>
                <a:gridCol w="735881">
                  <a:extLst>
                    <a:ext uri="{9D8B030D-6E8A-4147-A177-3AD203B41FA5}">
                      <a16:colId xmlns:a16="http://schemas.microsoft.com/office/drawing/2014/main" val="3129692795"/>
                    </a:ext>
                  </a:extLst>
                </a:gridCol>
                <a:gridCol w="735881">
                  <a:extLst>
                    <a:ext uri="{9D8B030D-6E8A-4147-A177-3AD203B41FA5}">
                      <a16:colId xmlns:a16="http://schemas.microsoft.com/office/drawing/2014/main" val="3125203717"/>
                    </a:ext>
                  </a:extLst>
                </a:gridCol>
                <a:gridCol w="735881">
                  <a:extLst>
                    <a:ext uri="{9D8B030D-6E8A-4147-A177-3AD203B41FA5}">
                      <a16:colId xmlns:a16="http://schemas.microsoft.com/office/drawing/2014/main" val="1586743561"/>
                    </a:ext>
                  </a:extLst>
                </a:gridCol>
                <a:gridCol w="735881">
                  <a:extLst>
                    <a:ext uri="{9D8B030D-6E8A-4147-A177-3AD203B41FA5}">
                      <a16:colId xmlns:a16="http://schemas.microsoft.com/office/drawing/2014/main" val="1261554820"/>
                    </a:ext>
                  </a:extLst>
                </a:gridCol>
                <a:gridCol w="735881">
                  <a:extLst>
                    <a:ext uri="{9D8B030D-6E8A-4147-A177-3AD203B41FA5}">
                      <a16:colId xmlns:a16="http://schemas.microsoft.com/office/drawing/2014/main" val="2276564569"/>
                    </a:ext>
                  </a:extLst>
                </a:gridCol>
                <a:gridCol w="735881">
                  <a:extLst>
                    <a:ext uri="{9D8B030D-6E8A-4147-A177-3AD203B41FA5}">
                      <a16:colId xmlns:a16="http://schemas.microsoft.com/office/drawing/2014/main" val="2418349430"/>
                    </a:ext>
                  </a:extLst>
                </a:gridCol>
                <a:gridCol w="735881">
                  <a:extLst>
                    <a:ext uri="{9D8B030D-6E8A-4147-A177-3AD203B41FA5}">
                      <a16:colId xmlns:a16="http://schemas.microsoft.com/office/drawing/2014/main" val="4097125428"/>
                    </a:ext>
                  </a:extLst>
                </a:gridCol>
              </a:tblGrid>
              <a:tr h="741037">
                <a:tc>
                  <a:txBody>
                    <a:bodyPr/>
                    <a:lstStyle/>
                    <a:p>
                      <a:pPr algn="ctr"/>
                      <a:r>
                        <a:rPr lang="en-US">
                          <a:effectLst/>
                        </a:rPr>
                        <a:t>14</a:t>
                      </a:r>
                    </a:p>
                  </a:txBody>
                  <a:tcPr anchor="ctr"/>
                </a:tc>
                <a:tc>
                  <a:txBody>
                    <a:bodyPr/>
                    <a:lstStyle/>
                    <a:p>
                      <a:pPr algn="ctr"/>
                      <a:r>
                        <a:rPr lang="en-US">
                          <a:effectLst/>
                        </a:rPr>
                        <a:t>35</a:t>
                      </a:r>
                    </a:p>
                  </a:txBody>
                  <a:tcPr anchor="ctr"/>
                </a:tc>
                <a:tc>
                  <a:txBody>
                    <a:bodyPr/>
                    <a:lstStyle/>
                    <a:p>
                      <a:pPr algn="ctr"/>
                      <a:r>
                        <a:rPr lang="en-US">
                          <a:effectLst/>
                        </a:rPr>
                        <a:t>45</a:t>
                      </a:r>
                    </a:p>
                  </a:txBody>
                  <a:tcPr anchor="ctr"/>
                </a:tc>
                <a:tc>
                  <a:txBody>
                    <a:bodyPr/>
                    <a:lstStyle/>
                    <a:p>
                      <a:pPr algn="ctr"/>
                      <a:r>
                        <a:rPr lang="en-US">
                          <a:effectLst/>
                        </a:rPr>
                        <a:t>55</a:t>
                      </a:r>
                    </a:p>
                  </a:txBody>
                  <a:tcPr anchor="ctr"/>
                </a:tc>
                <a:tc>
                  <a:txBody>
                    <a:bodyPr/>
                    <a:lstStyle/>
                    <a:p>
                      <a:pPr algn="ctr"/>
                      <a:r>
                        <a:rPr lang="en-US">
                          <a:effectLst/>
                        </a:rPr>
                        <a:t>55</a:t>
                      </a:r>
                    </a:p>
                  </a:txBody>
                  <a:tcPr anchor="ctr"/>
                </a:tc>
                <a:tc>
                  <a:txBody>
                    <a:bodyPr/>
                    <a:lstStyle/>
                    <a:p>
                      <a:pPr algn="ctr"/>
                      <a:r>
                        <a:rPr lang="en-US">
                          <a:effectLst/>
                        </a:rPr>
                        <a:t>56</a:t>
                      </a:r>
                    </a:p>
                  </a:txBody>
                  <a:tcPr anchor="ctr"/>
                </a:tc>
                <a:tc>
                  <a:txBody>
                    <a:bodyPr/>
                    <a:lstStyle/>
                    <a:p>
                      <a:pPr algn="ctr"/>
                      <a:r>
                        <a:rPr lang="en-US">
                          <a:effectLst/>
                        </a:rPr>
                        <a:t>56</a:t>
                      </a:r>
                    </a:p>
                  </a:txBody>
                  <a:tcPr anchor="ctr"/>
                </a:tc>
                <a:tc>
                  <a:txBody>
                    <a:bodyPr/>
                    <a:lstStyle/>
                    <a:p>
                      <a:pPr algn="ctr"/>
                      <a:r>
                        <a:rPr lang="en-US">
                          <a:effectLst/>
                        </a:rPr>
                        <a:t>65</a:t>
                      </a:r>
                    </a:p>
                  </a:txBody>
                  <a:tcPr anchor="ctr"/>
                </a:tc>
                <a:tc>
                  <a:txBody>
                    <a:bodyPr/>
                    <a:lstStyle/>
                    <a:p>
                      <a:pPr algn="ctr"/>
                      <a:r>
                        <a:rPr lang="en-US">
                          <a:effectLst/>
                        </a:rPr>
                        <a:t>87</a:t>
                      </a:r>
                    </a:p>
                  </a:txBody>
                  <a:tcPr anchor="ctr"/>
                </a:tc>
                <a:tc>
                  <a:txBody>
                    <a:bodyPr/>
                    <a:lstStyle/>
                    <a:p>
                      <a:pPr algn="ctr"/>
                      <a:r>
                        <a:rPr lang="en-US">
                          <a:effectLst/>
                        </a:rPr>
                        <a:t>89</a:t>
                      </a:r>
                    </a:p>
                  </a:txBody>
                  <a:tcPr anchor="ctr"/>
                </a:tc>
                <a:tc>
                  <a:txBody>
                    <a:bodyPr/>
                    <a:lstStyle/>
                    <a:p>
                      <a:pPr algn="ctr"/>
                      <a:r>
                        <a:rPr lang="en-US">
                          <a:effectLst/>
                        </a:rPr>
                        <a:t>92</a:t>
                      </a:r>
                      <a:br>
                        <a:rPr lang="en-US">
                          <a:effectLst/>
                        </a:rPr>
                      </a:br>
                      <a:br>
                        <a:rPr lang="en-US">
                          <a:effectLst/>
                        </a:rPr>
                      </a:br>
                      <a:endParaRPr lang="en-US">
                        <a:effectLst/>
                      </a:endParaRPr>
                    </a:p>
                  </a:txBody>
                  <a:tcPr anchor="ctr"/>
                </a:tc>
                <a:extLst>
                  <a:ext uri="{0D108BD9-81ED-4DB2-BD59-A6C34878D82A}">
                    <a16:rowId xmlns:a16="http://schemas.microsoft.com/office/drawing/2014/main" val="2464710395"/>
                  </a:ext>
                </a:extLst>
              </a:tr>
            </a:tbl>
          </a:graphicData>
        </a:graphic>
      </p:graphicFrame>
      <p:sp>
        <p:nvSpPr>
          <p:cNvPr id="10" name="TextBox 9">
            <a:extLst>
              <a:ext uri="{FF2B5EF4-FFF2-40B4-BE49-F238E27FC236}">
                <a16:creationId xmlns:a16="http://schemas.microsoft.com/office/drawing/2014/main" id="{DDD8C72F-DE91-BED8-0B44-8456D676327B}"/>
              </a:ext>
            </a:extLst>
          </p:cNvPr>
          <p:cNvSpPr txBox="1"/>
          <p:nvPr/>
        </p:nvSpPr>
        <p:spPr>
          <a:xfrm>
            <a:off x="643812" y="4432040"/>
            <a:ext cx="5924938"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proxima-nova"/>
              </a:rPr>
              <a:t>We first need to rearrange that data into order of magnitude (smallest first):</a:t>
            </a:r>
          </a:p>
          <a:p>
            <a:endParaRPr lang="en-US">
              <a:latin typeface="proxima-nova"/>
            </a:endParaRPr>
          </a:p>
        </p:txBody>
      </p:sp>
    </p:spTree>
    <p:extLst>
      <p:ext uri="{BB962C8B-B14F-4D97-AF65-F5344CB8AC3E}">
        <p14:creationId xmlns:p14="http://schemas.microsoft.com/office/powerpoint/2010/main" val="20119835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DB99C-885B-36FC-263F-23E4CF78C697}"/>
              </a:ext>
            </a:extLst>
          </p:cNvPr>
          <p:cNvSpPr>
            <a:spLocks noGrp="1"/>
          </p:cNvSpPr>
          <p:nvPr>
            <p:ph type="title"/>
          </p:nvPr>
        </p:nvSpPr>
        <p:spPr/>
        <p:txBody>
          <a:bodyPr/>
          <a:lstStyle/>
          <a:p>
            <a:pPr algn="l"/>
            <a:r>
              <a:rPr lang="en-US" dirty="0"/>
              <a:t>Consider Again?</a:t>
            </a:r>
          </a:p>
        </p:txBody>
      </p:sp>
      <p:sp>
        <p:nvSpPr>
          <p:cNvPr id="3" name="Content Placeholder 2">
            <a:extLst>
              <a:ext uri="{FF2B5EF4-FFF2-40B4-BE49-F238E27FC236}">
                <a16:creationId xmlns:a16="http://schemas.microsoft.com/office/drawing/2014/main" id="{A2E400E0-77FF-F741-8FFE-E0720BE7BBCF}"/>
              </a:ext>
            </a:extLst>
          </p:cNvPr>
          <p:cNvSpPr>
            <a:spLocks noGrp="1"/>
          </p:cNvSpPr>
          <p:nvPr>
            <p:ph idx="1"/>
          </p:nvPr>
        </p:nvSpPr>
        <p:spPr/>
        <p:txBody>
          <a:bodyPr vert="horz" lIns="91440" tIns="45720" rIns="91440" bIns="45720" rtlCol="0" anchor="t">
            <a:normAutofit/>
          </a:bodyPr>
          <a:lstStyle/>
          <a:p>
            <a:pPr marL="0" indent="0">
              <a:buNone/>
            </a:pPr>
            <a:r>
              <a:rPr lang="en-US" dirty="0"/>
              <a:t>WHAT is better MEAN or MEDIAN?</a:t>
            </a:r>
            <a:endParaRPr lang="en-US"/>
          </a:p>
        </p:txBody>
      </p:sp>
      <p:graphicFrame>
        <p:nvGraphicFramePr>
          <p:cNvPr id="5" name="Content Placeholder 17">
            <a:extLst>
              <a:ext uri="{FF2B5EF4-FFF2-40B4-BE49-F238E27FC236}">
                <a16:creationId xmlns:a16="http://schemas.microsoft.com/office/drawing/2014/main" id="{FE63E86F-3A53-A6BE-B929-BACD0268D69D}"/>
              </a:ext>
            </a:extLst>
          </p:cNvPr>
          <p:cNvGraphicFramePr>
            <a:graphicFrameLocks/>
          </p:cNvGraphicFramePr>
          <p:nvPr>
            <p:extLst>
              <p:ext uri="{D42A27DB-BD31-4B8C-83A1-F6EECF244321}">
                <p14:modId xmlns:p14="http://schemas.microsoft.com/office/powerpoint/2010/main" val="1254162295"/>
              </p:ext>
            </p:extLst>
          </p:nvPr>
        </p:nvGraphicFramePr>
        <p:xfrm>
          <a:off x="836320" y="3098994"/>
          <a:ext cx="7956542" cy="1005840"/>
        </p:xfrm>
        <a:graphic>
          <a:graphicData uri="http://schemas.openxmlformats.org/drawingml/2006/table">
            <a:tbl>
              <a:tblPr firstRow="1" bandRow="1">
                <a:tableStyleId>{5C22544A-7EE6-4342-B048-85BDC9FD1C3A}</a:tableStyleId>
              </a:tblPr>
              <a:tblGrid>
                <a:gridCol w="723322">
                  <a:extLst>
                    <a:ext uri="{9D8B030D-6E8A-4147-A177-3AD203B41FA5}">
                      <a16:colId xmlns:a16="http://schemas.microsoft.com/office/drawing/2014/main" val="4170141348"/>
                    </a:ext>
                  </a:extLst>
                </a:gridCol>
                <a:gridCol w="723322">
                  <a:extLst>
                    <a:ext uri="{9D8B030D-6E8A-4147-A177-3AD203B41FA5}">
                      <a16:colId xmlns:a16="http://schemas.microsoft.com/office/drawing/2014/main" val="3397246749"/>
                    </a:ext>
                  </a:extLst>
                </a:gridCol>
                <a:gridCol w="723322">
                  <a:extLst>
                    <a:ext uri="{9D8B030D-6E8A-4147-A177-3AD203B41FA5}">
                      <a16:colId xmlns:a16="http://schemas.microsoft.com/office/drawing/2014/main" val="3289817527"/>
                    </a:ext>
                  </a:extLst>
                </a:gridCol>
                <a:gridCol w="723322">
                  <a:extLst>
                    <a:ext uri="{9D8B030D-6E8A-4147-A177-3AD203B41FA5}">
                      <a16:colId xmlns:a16="http://schemas.microsoft.com/office/drawing/2014/main" val="2089420484"/>
                    </a:ext>
                  </a:extLst>
                </a:gridCol>
                <a:gridCol w="723322">
                  <a:extLst>
                    <a:ext uri="{9D8B030D-6E8A-4147-A177-3AD203B41FA5}">
                      <a16:colId xmlns:a16="http://schemas.microsoft.com/office/drawing/2014/main" val="2390357305"/>
                    </a:ext>
                  </a:extLst>
                </a:gridCol>
                <a:gridCol w="723322">
                  <a:extLst>
                    <a:ext uri="{9D8B030D-6E8A-4147-A177-3AD203B41FA5}">
                      <a16:colId xmlns:a16="http://schemas.microsoft.com/office/drawing/2014/main" val="3354242060"/>
                    </a:ext>
                  </a:extLst>
                </a:gridCol>
                <a:gridCol w="723322">
                  <a:extLst>
                    <a:ext uri="{9D8B030D-6E8A-4147-A177-3AD203B41FA5}">
                      <a16:colId xmlns:a16="http://schemas.microsoft.com/office/drawing/2014/main" val="258538686"/>
                    </a:ext>
                  </a:extLst>
                </a:gridCol>
                <a:gridCol w="723322">
                  <a:extLst>
                    <a:ext uri="{9D8B030D-6E8A-4147-A177-3AD203B41FA5}">
                      <a16:colId xmlns:a16="http://schemas.microsoft.com/office/drawing/2014/main" val="4155626797"/>
                    </a:ext>
                  </a:extLst>
                </a:gridCol>
                <a:gridCol w="723322">
                  <a:extLst>
                    <a:ext uri="{9D8B030D-6E8A-4147-A177-3AD203B41FA5}">
                      <a16:colId xmlns:a16="http://schemas.microsoft.com/office/drawing/2014/main" val="229832140"/>
                    </a:ext>
                  </a:extLst>
                </a:gridCol>
                <a:gridCol w="723322">
                  <a:extLst>
                    <a:ext uri="{9D8B030D-6E8A-4147-A177-3AD203B41FA5}">
                      <a16:colId xmlns:a16="http://schemas.microsoft.com/office/drawing/2014/main" val="4214762801"/>
                    </a:ext>
                  </a:extLst>
                </a:gridCol>
                <a:gridCol w="723322">
                  <a:extLst>
                    <a:ext uri="{9D8B030D-6E8A-4147-A177-3AD203B41FA5}">
                      <a16:colId xmlns:a16="http://schemas.microsoft.com/office/drawing/2014/main" val="1733992135"/>
                    </a:ext>
                  </a:extLst>
                </a:gridCol>
              </a:tblGrid>
              <a:tr h="0">
                <a:tc>
                  <a:txBody>
                    <a:bodyPr/>
                    <a:lstStyle/>
                    <a:p>
                      <a:pPr algn="ctr"/>
                      <a:r>
                        <a:rPr lang="en-US">
                          <a:effectLst/>
                        </a:rPr>
                        <a:t>Staff</a:t>
                      </a:r>
                    </a:p>
                  </a:txBody>
                  <a:tcPr anchor="ctr"/>
                </a:tc>
                <a:tc>
                  <a:txBody>
                    <a:bodyPr/>
                    <a:lstStyle/>
                    <a:p>
                      <a:pPr algn="ctr"/>
                      <a:r>
                        <a:rPr lang="en-US">
                          <a:effectLst/>
                        </a:rPr>
                        <a:t>1</a:t>
                      </a:r>
                    </a:p>
                  </a:txBody>
                  <a:tcPr anchor="ctr"/>
                </a:tc>
                <a:tc>
                  <a:txBody>
                    <a:bodyPr/>
                    <a:lstStyle/>
                    <a:p>
                      <a:pPr algn="ctr"/>
                      <a:r>
                        <a:rPr lang="en-US">
                          <a:effectLst/>
                        </a:rPr>
                        <a:t>2</a:t>
                      </a:r>
                    </a:p>
                  </a:txBody>
                  <a:tcPr anchor="ctr"/>
                </a:tc>
                <a:tc>
                  <a:txBody>
                    <a:bodyPr/>
                    <a:lstStyle/>
                    <a:p>
                      <a:pPr algn="ctr"/>
                      <a:r>
                        <a:rPr lang="en-US">
                          <a:effectLst/>
                        </a:rPr>
                        <a:t>3</a:t>
                      </a:r>
                    </a:p>
                  </a:txBody>
                  <a:tcPr anchor="ctr"/>
                </a:tc>
                <a:tc>
                  <a:txBody>
                    <a:bodyPr/>
                    <a:lstStyle/>
                    <a:p>
                      <a:pPr algn="ctr"/>
                      <a:r>
                        <a:rPr lang="en-US">
                          <a:effectLst/>
                        </a:rPr>
                        <a:t>4</a:t>
                      </a:r>
                    </a:p>
                  </a:txBody>
                  <a:tcPr anchor="ctr"/>
                </a:tc>
                <a:tc>
                  <a:txBody>
                    <a:bodyPr/>
                    <a:lstStyle/>
                    <a:p>
                      <a:pPr algn="ctr"/>
                      <a:r>
                        <a:rPr lang="en-US">
                          <a:effectLst/>
                        </a:rPr>
                        <a:t>5</a:t>
                      </a:r>
                    </a:p>
                  </a:txBody>
                  <a:tcPr anchor="ctr"/>
                </a:tc>
                <a:tc>
                  <a:txBody>
                    <a:bodyPr/>
                    <a:lstStyle/>
                    <a:p>
                      <a:pPr algn="ctr"/>
                      <a:r>
                        <a:rPr lang="en-US">
                          <a:effectLst/>
                        </a:rPr>
                        <a:t>6</a:t>
                      </a:r>
                    </a:p>
                  </a:txBody>
                  <a:tcPr anchor="ctr"/>
                </a:tc>
                <a:tc>
                  <a:txBody>
                    <a:bodyPr/>
                    <a:lstStyle/>
                    <a:p>
                      <a:pPr algn="ctr"/>
                      <a:r>
                        <a:rPr lang="en-US">
                          <a:effectLst/>
                        </a:rPr>
                        <a:t>7</a:t>
                      </a:r>
                    </a:p>
                  </a:txBody>
                  <a:tcPr anchor="ctr"/>
                </a:tc>
                <a:tc>
                  <a:txBody>
                    <a:bodyPr/>
                    <a:lstStyle/>
                    <a:p>
                      <a:pPr algn="ctr"/>
                      <a:r>
                        <a:rPr lang="en-US">
                          <a:effectLst/>
                        </a:rPr>
                        <a:t>8</a:t>
                      </a:r>
                    </a:p>
                  </a:txBody>
                  <a:tcPr anchor="ctr"/>
                </a:tc>
                <a:tc>
                  <a:txBody>
                    <a:bodyPr/>
                    <a:lstStyle/>
                    <a:p>
                      <a:pPr algn="ctr"/>
                      <a:r>
                        <a:rPr lang="en-US">
                          <a:effectLst/>
                        </a:rPr>
                        <a:t>9</a:t>
                      </a:r>
                    </a:p>
                  </a:txBody>
                  <a:tcPr anchor="ctr"/>
                </a:tc>
                <a:tc>
                  <a:txBody>
                    <a:bodyPr/>
                    <a:lstStyle/>
                    <a:p>
                      <a:pPr algn="ctr"/>
                      <a:r>
                        <a:rPr lang="en-US">
                          <a:effectLst/>
                        </a:rPr>
                        <a:t>10</a:t>
                      </a:r>
                    </a:p>
                  </a:txBody>
                  <a:tcPr anchor="ctr"/>
                </a:tc>
                <a:extLst>
                  <a:ext uri="{0D108BD9-81ED-4DB2-BD59-A6C34878D82A}">
                    <a16:rowId xmlns:a16="http://schemas.microsoft.com/office/drawing/2014/main" val="2066548963"/>
                  </a:ext>
                </a:extLst>
              </a:tr>
              <a:tr h="0">
                <a:tc>
                  <a:txBody>
                    <a:bodyPr/>
                    <a:lstStyle/>
                    <a:p>
                      <a:pPr algn="ctr"/>
                      <a:r>
                        <a:rPr lang="en-US">
                          <a:effectLst/>
                        </a:rPr>
                        <a:t>Salary</a:t>
                      </a:r>
                    </a:p>
                  </a:txBody>
                  <a:tcPr anchor="ctr"/>
                </a:tc>
                <a:tc>
                  <a:txBody>
                    <a:bodyPr/>
                    <a:lstStyle/>
                    <a:p>
                      <a:pPr algn="ctr"/>
                      <a:r>
                        <a:rPr lang="en-US">
                          <a:effectLst/>
                        </a:rPr>
                        <a:t>15k</a:t>
                      </a:r>
                    </a:p>
                  </a:txBody>
                  <a:tcPr anchor="ctr"/>
                </a:tc>
                <a:tc>
                  <a:txBody>
                    <a:bodyPr/>
                    <a:lstStyle/>
                    <a:p>
                      <a:pPr algn="ctr"/>
                      <a:r>
                        <a:rPr lang="en-US">
                          <a:effectLst/>
                        </a:rPr>
                        <a:t>18k</a:t>
                      </a:r>
                    </a:p>
                  </a:txBody>
                  <a:tcPr anchor="ctr"/>
                </a:tc>
                <a:tc>
                  <a:txBody>
                    <a:bodyPr/>
                    <a:lstStyle/>
                    <a:p>
                      <a:pPr algn="ctr"/>
                      <a:r>
                        <a:rPr lang="en-US">
                          <a:effectLst/>
                        </a:rPr>
                        <a:t>16k</a:t>
                      </a:r>
                    </a:p>
                  </a:txBody>
                  <a:tcPr anchor="ctr"/>
                </a:tc>
                <a:tc>
                  <a:txBody>
                    <a:bodyPr/>
                    <a:lstStyle/>
                    <a:p>
                      <a:pPr algn="ctr"/>
                      <a:r>
                        <a:rPr lang="en-US">
                          <a:effectLst/>
                        </a:rPr>
                        <a:t>14k</a:t>
                      </a:r>
                    </a:p>
                  </a:txBody>
                  <a:tcPr anchor="ctr"/>
                </a:tc>
                <a:tc>
                  <a:txBody>
                    <a:bodyPr/>
                    <a:lstStyle/>
                    <a:p>
                      <a:pPr algn="ctr"/>
                      <a:r>
                        <a:rPr lang="en-US">
                          <a:effectLst/>
                        </a:rPr>
                        <a:t>15k</a:t>
                      </a:r>
                    </a:p>
                  </a:txBody>
                  <a:tcPr anchor="ctr"/>
                </a:tc>
                <a:tc>
                  <a:txBody>
                    <a:bodyPr/>
                    <a:lstStyle/>
                    <a:p>
                      <a:pPr algn="ctr"/>
                      <a:r>
                        <a:rPr lang="en-US">
                          <a:effectLst/>
                        </a:rPr>
                        <a:t>15k</a:t>
                      </a:r>
                    </a:p>
                  </a:txBody>
                  <a:tcPr anchor="ctr"/>
                </a:tc>
                <a:tc>
                  <a:txBody>
                    <a:bodyPr/>
                    <a:lstStyle/>
                    <a:p>
                      <a:pPr algn="ctr"/>
                      <a:r>
                        <a:rPr lang="en-US">
                          <a:effectLst/>
                        </a:rPr>
                        <a:t>12k</a:t>
                      </a:r>
                    </a:p>
                  </a:txBody>
                  <a:tcPr anchor="ctr"/>
                </a:tc>
                <a:tc>
                  <a:txBody>
                    <a:bodyPr/>
                    <a:lstStyle/>
                    <a:p>
                      <a:pPr algn="ctr"/>
                      <a:r>
                        <a:rPr lang="en-US">
                          <a:effectLst/>
                        </a:rPr>
                        <a:t>17k</a:t>
                      </a:r>
                    </a:p>
                  </a:txBody>
                  <a:tcPr anchor="ctr"/>
                </a:tc>
                <a:tc>
                  <a:txBody>
                    <a:bodyPr/>
                    <a:lstStyle/>
                    <a:p>
                      <a:pPr algn="ctr"/>
                      <a:r>
                        <a:rPr lang="en-US">
                          <a:effectLst/>
                        </a:rPr>
                        <a:t>90k</a:t>
                      </a:r>
                    </a:p>
                  </a:txBody>
                  <a:tcPr anchor="ctr"/>
                </a:tc>
                <a:tc>
                  <a:txBody>
                    <a:bodyPr/>
                    <a:lstStyle/>
                    <a:p>
                      <a:pPr algn="ctr"/>
                      <a:r>
                        <a:rPr lang="en-US">
                          <a:effectLst/>
                        </a:rPr>
                        <a:t>95k</a:t>
                      </a:r>
                    </a:p>
                  </a:txBody>
                  <a:tcPr anchor="ctr"/>
                </a:tc>
                <a:extLst>
                  <a:ext uri="{0D108BD9-81ED-4DB2-BD59-A6C34878D82A}">
                    <a16:rowId xmlns:a16="http://schemas.microsoft.com/office/drawing/2014/main" val="2568374623"/>
                  </a:ext>
                </a:extLst>
              </a:tr>
            </a:tbl>
          </a:graphicData>
        </a:graphic>
      </p:graphicFrame>
    </p:spTree>
    <p:extLst>
      <p:ext uri="{BB962C8B-B14F-4D97-AF65-F5344CB8AC3E}">
        <p14:creationId xmlns:p14="http://schemas.microsoft.com/office/powerpoint/2010/main" val="10827597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44E33A-1F00-23B8-66FC-8B1BB189535D}"/>
              </a:ext>
            </a:extLst>
          </p:cNvPr>
          <p:cNvSpPr>
            <a:spLocks noGrp="1"/>
          </p:cNvSpPr>
          <p:nvPr>
            <p:ph type="title"/>
          </p:nvPr>
        </p:nvSpPr>
        <p:spPr>
          <a:xfrm>
            <a:off x="706327" y="335165"/>
            <a:ext cx="7955280" cy="1293028"/>
          </a:xfrm>
        </p:spPr>
        <p:txBody>
          <a:bodyPr/>
          <a:lstStyle/>
          <a:p>
            <a:pPr algn="l"/>
            <a:r>
              <a:rPr lang="en-US" dirty="0"/>
              <a:t>MODE</a:t>
            </a:r>
          </a:p>
        </p:txBody>
      </p:sp>
      <p:sp>
        <p:nvSpPr>
          <p:cNvPr id="3" name="Content Placeholder 2">
            <a:extLst>
              <a:ext uri="{FF2B5EF4-FFF2-40B4-BE49-F238E27FC236}">
                <a16:creationId xmlns:a16="http://schemas.microsoft.com/office/drawing/2014/main" id="{E1F1C06A-5429-EB68-DE67-374B97F58A37}"/>
              </a:ext>
            </a:extLst>
          </p:cNvPr>
          <p:cNvSpPr>
            <a:spLocks noGrp="1"/>
          </p:cNvSpPr>
          <p:nvPr>
            <p:ph idx="1"/>
          </p:nvPr>
        </p:nvSpPr>
        <p:spPr>
          <a:xfrm>
            <a:off x="594360" y="1279227"/>
            <a:ext cx="7955280" cy="4526280"/>
          </a:xfrm>
        </p:spPr>
        <p:txBody>
          <a:bodyPr vert="horz" lIns="91440" tIns="45720" rIns="91440" bIns="45720" rtlCol="0" anchor="t">
            <a:normAutofit/>
          </a:bodyPr>
          <a:lstStyle/>
          <a:p>
            <a:pPr marL="0" indent="0">
              <a:buNone/>
            </a:pPr>
            <a:endParaRPr lang="en-US" dirty="0"/>
          </a:p>
          <a:p>
            <a:pPr marL="0" indent="0">
              <a:buNone/>
            </a:pPr>
            <a:r>
              <a:rPr lang="en-US" dirty="0">
                <a:ea typeface="+mn-lt"/>
                <a:cs typeface="+mn-lt"/>
              </a:rPr>
              <a:t>The mode is the most frequent score in our data set. On a histogram it represents the highest bar in a bar chart or histogram. You can, therefore, sometimes consider the mode as being the most popular option. An example of a mode is presented below:</a:t>
            </a:r>
            <a:endParaRPr lang="en-US" dirty="0"/>
          </a:p>
          <a:p>
            <a:br>
              <a:rPr lang="en-US" dirty="0"/>
            </a:br>
            <a:endParaRPr lang="en-US" dirty="0"/>
          </a:p>
        </p:txBody>
      </p:sp>
      <p:pic>
        <p:nvPicPr>
          <p:cNvPr id="4" name="Picture 4" descr="Chart, histogram&#10;&#10;Description automatically generated">
            <a:extLst>
              <a:ext uri="{FF2B5EF4-FFF2-40B4-BE49-F238E27FC236}">
                <a16:creationId xmlns:a16="http://schemas.microsoft.com/office/drawing/2014/main" id="{9AF10735-22DD-A749-BB40-812FDC460E2E}"/>
              </a:ext>
            </a:extLst>
          </p:cNvPr>
          <p:cNvPicPr>
            <a:picLocks noChangeAspect="1"/>
          </p:cNvPicPr>
          <p:nvPr/>
        </p:nvPicPr>
        <p:blipFill>
          <a:blip r:embed="rId2"/>
          <a:stretch>
            <a:fillRect/>
          </a:stretch>
        </p:blipFill>
        <p:spPr>
          <a:xfrm>
            <a:off x="1082351" y="3432252"/>
            <a:ext cx="6913982" cy="2718033"/>
          </a:xfrm>
          <a:prstGeom prst="rect">
            <a:avLst/>
          </a:prstGeom>
        </p:spPr>
      </p:pic>
    </p:spTree>
    <p:extLst>
      <p:ext uri="{BB962C8B-B14F-4D97-AF65-F5344CB8AC3E}">
        <p14:creationId xmlns:p14="http://schemas.microsoft.com/office/powerpoint/2010/main" val="12120483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D0C14-F2B6-EBB0-006E-D7B06990215B}"/>
              </a:ext>
            </a:extLst>
          </p:cNvPr>
          <p:cNvSpPr>
            <a:spLocks noGrp="1"/>
          </p:cNvSpPr>
          <p:nvPr>
            <p:ph type="title"/>
          </p:nvPr>
        </p:nvSpPr>
        <p:spPr/>
        <p:txBody>
          <a:bodyPr/>
          <a:lstStyle/>
          <a:p>
            <a:r>
              <a:rPr lang="en-US" dirty="0"/>
              <a:t>Problem with mode</a:t>
            </a:r>
          </a:p>
        </p:txBody>
      </p:sp>
      <p:pic>
        <p:nvPicPr>
          <p:cNvPr id="4" name="Picture 4" descr="Chart, histogram&#10;&#10;Description automatically generated">
            <a:extLst>
              <a:ext uri="{FF2B5EF4-FFF2-40B4-BE49-F238E27FC236}">
                <a16:creationId xmlns:a16="http://schemas.microsoft.com/office/drawing/2014/main" id="{6D0C1F19-DAAB-CDAB-D236-1DF634E1CD45}"/>
              </a:ext>
            </a:extLst>
          </p:cNvPr>
          <p:cNvPicPr>
            <a:picLocks noGrp="1" noChangeAspect="1"/>
          </p:cNvPicPr>
          <p:nvPr>
            <p:ph idx="1"/>
          </p:nvPr>
        </p:nvPicPr>
        <p:blipFill>
          <a:blip r:embed="rId2"/>
          <a:stretch>
            <a:fillRect/>
          </a:stretch>
        </p:blipFill>
        <p:spPr>
          <a:xfrm>
            <a:off x="992968" y="2194560"/>
            <a:ext cx="3304521" cy="4069080"/>
          </a:xfrm>
        </p:spPr>
      </p:pic>
      <p:pic>
        <p:nvPicPr>
          <p:cNvPr id="5" name="Picture 5" descr="Chart, histogram&#10;&#10;Description automatically generated">
            <a:extLst>
              <a:ext uri="{FF2B5EF4-FFF2-40B4-BE49-F238E27FC236}">
                <a16:creationId xmlns:a16="http://schemas.microsoft.com/office/drawing/2014/main" id="{E44C7929-C5CE-A581-4F32-203E25ECEEA8}"/>
              </a:ext>
            </a:extLst>
          </p:cNvPr>
          <p:cNvPicPr>
            <a:picLocks noChangeAspect="1"/>
          </p:cNvPicPr>
          <p:nvPr/>
        </p:nvPicPr>
        <p:blipFill>
          <a:blip r:embed="rId3"/>
          <a:stretch>
            <a:fillRect/>
          </a:stretch>
        </p:blipFill>
        <p:spPr>
          <a:xfrm>
            <a:off x="4898571" y="2250461"/>
            <a:ext cx="3853542" cy="4008596"/>
          </a:xfrm>
          <a:prstGeom prst="rect">
            <a:avLst/>
          </a:prstGeom>
        </p:spPr>
      </p:pic>
    </p:spTree>
    <p:extLst>
      <p:ext uri="{BB962C8B-B14F-4D97-AF65-F5344CB8AC3E}">
        <p14:creationId xmlns:p14="http://schemas.microsoft.com/office/powerpoint/2010/main" val="12122738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Grp="1" noChangeAspect="1" noChangeArrowheads="1"/>
          </p:cNvPicPr>
          <p:nvPr>
            <p:ph idx="1"/>
          </p:nvPr>
        </p:nvPicPr>
        <p:blipFill>
          <a:blip r:embed="rId2"/>
          <a:stretch>
            <a:fillRect/>
          </a:stretch>
        </p:blipFill>
        <p:spPr bwMode="auto">
          <a:xfrm>
            <a:off x="800100" y="1371600"/>
            <a:ext cx="7543800" cy="5153025"/>
          </a:xfrm>
          <a:prstGeom prst="rect">
            <a:avLst/>
          </a:prstGeom>
          <a:noFill/>
          <a:ln w="9525">
            <a:noFill/>
            <a:miter lim="800000"/>
            <a:headEnd/>
            <a:tailEnd/>
          </a:ln>
          <a:effec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ADD0EA-3DA2-851F-9120-81730528E9CB}"/>
              </a:ext>
            </a:extLst>
          </p:cNvPr>
          <p:cNvSpPr>
            <a:spLocks noGrp="1"/>
          </p:cNvSpPr>
          <p:nvPr>
            <p:ph type="title"/>
          </p:nvPr>
        </p:nvSpPr>
        <p:spPr>
          <a:xfrm>
            <a:off x="501287" y="990600"/>
            <a:ext cx="8141425" cy="988227"/>
          </a:xfrm>
        </p:spPr>
        <p:txBody>
          <a:bodyPr>
            <a:normAutofit fontScale="90000"/>
          </a:bodyPr>
          <a:lstStyle/>
          <a:p>
            <a:pPr algn="l"/>
            <a:r>
              <a:rPr lang="en-US" dirty="0"/>
              <a:t>What happens when the data is skewed?</a:t>
            </a:r>
          </a:p>
        </p:txBody>
      </p:sp>
      <p:pic>
        <p:nvPicPr>
          <p:cNvPr id="4" name="Picture 4" descr="Chart, histogram&#10;&#10;Description automatically generated">
            <a:extLst>
              <a:ext uri="{FF2B5EF4-FFF2-40B4-BE49-F238E27FC236}">
                <a16:creationId xmlns:a16="http://schemas.microsoft.com/office/drawing/2014/main" id="{5CEF9A68-4434-2CBE-F3B3-440215AD474D}"/>
              </a:ext>
            </a:extLst>
          </p:cNvPr>
          <p:cNvPicPr>
            <a:picLocks noGrp="1" noChangeAspect="1"/>
          </p:cNvPicPr>
          <p:nvPr>
            <p:ph idx="1"/>
          </p:nvPr>
        </p:nvPicPr>
        <p:blipFill>
          <a:blip r:embed="rId2"/>
          <a:stretch>
            <a:fillRect/>
          </a:stretch>
        </p:blipFill>
        <p:spPr>
          <a:xfrm>
            <a:off x="850891" y="2194560"/>
            <a:ext cx="7302258" cy="4069080"/>
          </a:xfrm>
        </p:spPr>
      </p:pic>
    </p:spTree>
    <p:extLst>
      <p:ext uri="{BB962C8B-B14F-4D97-AF65-F5344CB8AC3E}">
        <p14:creationId xmlns:p14="http://schemas.microsoft.com/office/powerpoint/2010/main" val="32979473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4349" y="764373"/>
            <a:ext cx="2983229" cy="1600200"/>
          </a:xfrm>
        </p:spPr>
        <p:txBody>
          <a:bodyPr anchor="b">
            <a:normAutofit/>
          </a:bodyPr>
          <a:lstStyle/>
          <a:p>
            <a:pPr algn="l"/>
            <a:r>
              <a:rPr lang="en-US" sz="2800" dirty="0"/>
              <a:t>When to use what?</a:t>
            </a:r>
          </a:p>
        </p:txBody>
      </p:sp>
      <p:sp useBgFill="1">
        <p:nvSpPr>
          <p:cNvPr id="11" name="Rectangle 10">
            <a:extLst>
              <a:ext uri="{FF2B5EF4-FFF2-40B4-BE49-F238E27FC236}">
                <a16:creationId xmlns:a16="http://schemas.microsoft.com/office/drawing/2014/main" id="{8D25211A-4CA0-4B53-82BB-1EE7C7F3C7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3534" y="0"/>
            <a:ext cx="543046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Question mark on green pastel background">
            <a:extLst>
              <a:ext uri="{FF2B5EF4-FFF2-40B4-BE49-F238E27FC236}">
                <a16:creationId xmlns:a16="http://schemas.microsoft.com/office/drawing/2014/main" id="{1707DC81-C662-3C93-6684-15FBCA3E5DA5}"/>
              </a:ext>
            </a:extLst>
          </p:cNvPr>
          <p:cNvPicPr>
            <a:picLocks noChangeAspect="1"/>
          </p:cNvPicPr>
          <p:nvPr/>
        </p:nvPicPr>
        <p:blipFill rotWithShape="1">
          <a:blip r:embed="rId2"/>
          <a:srcRect l="41932" r="1575" b="4"/>
          <a:stretch/>
        </p:blipFill>
        <p:spPr>
          <a:xfrm>
            <a:off x="3978110" y="10"/>
            <a:ext cx="5165890" cy="685799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1EA5387D-64D8-4D6C-B109-FF4E81DF60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6319FFD2-07B5-4029-BFB3-26FCFCC2F1B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9144000" cy="1441450"/>
          </a:xfrm>
          <a:prstGeom prst="rect">
            <a:avLst/>
          </a:prstGeom>
        </p:spPr>
      </p:pic>
      <p:sp>
        <p:nvSpPr>
          <p:cNvPr id="2" name="Title 1"/>
          <p:cNvSpPr>
            <a:spLocks noGrp="1"/>
          </p:cNvSpPr>
          <p:nvPr>
            <p:ph type="title"/>
          </p:nvPr>
        </p:nvSpPr>
        <p:spPr>
          <a:xfrm>
            <a:off x="2171700" y="764373"/>
            <a:ext cx="6457950" cy="1293028"/>
          </a:xfrm>
        </p:spPr>
        <p:txBody>
          <a:bodyPr>
            <a:normAutofit/>
          </a:bodyPr>
          <a:lstStyle/>
          <a:p>
            <a:r>
              <a:rPr lang="en-US" dirty="0"/>
              <a:t>Consider the type of variables</a:t>
            </a:r>
          </a:p>
        </p:txBody>
      </p:sp>
      <p:graphicFrame>
        <p:nvGraphicFramePr>
          <p:cNvPr id="5" name="Diagram 5">
            <a:extLst>
              <a:ext uri="{FF2B5EF4-FFF2-40B4-BE49-F238E27FC236}">
                <a16:creationId xmlns:a16="http://schemas.microsoft.com/office/drawing/2014/main" id="{4F23F9F1-7BF4-F0C4-73F9-DD7025B05A07}"/>
              </a:ext>
            </a:extLst>
          </p:cNvPr>
          <p:cNvGraphicFramePr>
            <a:graphicFrameLocks noGrp="1"/>
          </p:cNvGraphicFramePr>
          <p:nvPr>
            <p:ph idx="1"/>
            <p:extLst>
              <p:ext uri="{D42A27DB-BD31-4B8C-83A1-F6EECF244321}">
                <p14:modId xmlns:p14="http://schemas.microsoft.com/office/powerpoint/2010/main" val="35692282"/>
              </p:ext>
            </p:extLst>
          </p:nvPr>
        </p:nvGraphicFramePr>
        <p:xfrm>
          <a:off x="514350" y="2194560"/>
          <a:ext cx="8115300" cy="40241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432556-FD83-E149-0459-FDA63B6224F9}"/>
              </a:ext>
            </a:extLst>
          </p:cNvPr>
          <p:cNvSpPr>
            <a:spLocks noGrp="1"/>
          </p:cNvSpPr>
          <p:nvPr>
            <p:ph type="title"/>
          </p:nvPr>
        </p:nvSpPr>
        <p:spPr/>
        <p:txBody>
          <a:bodyPr/>
          <a:lstStyle/>
          <a:p>
            <a:r>
              <a:rPr lang="en-US" dirty="0"/>
              <a:t>Remember this....</a:t>
            </a:r>
          </a:p>
        </p:txBody>
      </p:sp>
      <p:pic>
        <p:nvPicPr>
          <p:cNvPr id="4" name="Picture 4" descr="Table&#10;&#10;Description automatically generated">
            <a:extLst>
              <a:ext uri="{FF2B5EF4-FFF2-40B4-BE49-F238E27FC236}">
                <a16:creationId xmlns:a16="http://schemas.microsoft.com/office/drawing/2014/main" id="{2665B986-80E5-2B72-493A-9D47F2D60065}"/>
              </a:ext>
            </a:extLst>
          </p:cNvPr>
          <p:cNvPicPr>
            <a:picLocks noGrp="1" noChangeAspect="1"/>
          </p:cNvPicPr>
          <p:nvPr>
            <p:ph idx="1"/>
          </p:nvPr>
        </p:nvPicPr>
        <p:blipFill>
          <a:blip r:embed="rId2"/>
          <a:stretch>
            <a:fillRect/>
          </a:stretch>
        </p:blipFill>
        <p:spPr>
          <a:xfrm>
            <a:off x="752981" y="2298785"/>
            <a:ext cx="7955280" cy="3795316"/>
          </a:xfrm>
        </p:spPr>
      </p:pic>
    </p:spTree>
    <p:extLst>
      <p:ext uri="{BB962C8B-B14F-4D97-AF65-F5344CB8AC3E}">
        <p14:creationId xmlns:p14="http://schemas.microsoft.com/office/powerpoint/2010/main" val="3720325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Diagram&#10;&#10;Description automatically generated">
            <a:extLst>
              <a:ext uri="{FF2B5EF4-FFF2-40B4-BE49-F238E27FC236}">
                <a16:creationId xmlns:a16="http://schemas.microsoft.com/office/drawing/2014/main" id="{1E37FD14-9EAC-B834-D7DD-07FAA046C22B}"/>
              </a:ext>
            </a:extLst>
          </p:cNvPr>
          <p:cNvPicPr>
            <a:picLocks noGrp="1" noChangeAspect="1"/>
          </p:cNvPicPr>
          <p:nvPr>
            <p:ph idx="1"/>
          </p:nvPr>
        </p:nvPicPr>
        <p:blipFill>
          <a:blip r:embed="rId2"/>
          <a:stretch>
            <a:fillRect/>
          </a:stretch>
        </p:blipFill>
        <p:spPr>
          <a:xfrm>
            <a:off x="762000" y="1219199"/>
            <a:ext cx="7873021" cy="5042107"/>
          </a:xfrm>
        </p:spPr>
      </p:pic>
    </p:spTree>
    <p:extLst>
      <p:ext uri="{BB962C8B-B14F-4D97-AF65-F5344CB8AC3E}">
        <p14:creationId xmlns:p14="http://schemas.microsoft.com/office/powerpoint/2010/main" val="11326433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6873AA1F-D68C-5AEC-28CA-86B6828B167F}"/>
              </a:ext>
            </a:extLst>
          </p:cNvPr>
          <p:cNvPicPr>
            <a:picLocks noGrp="1" noChangeAspect="1"/>
          </p:cNvPicPr>
          <p:nvPr>
            <p:ph idx="1"/>
          </p:nvPr>
        </p:nvPicPr>
        <p:blipFill>
          <a:blip r:embed="rId2"/>
          <a:stretch>
            <a:fillRect/>
          </a:stretch>
        </p:blipFill>
        <p:spPr>
          <a:xfrm>
            <a:off x="594360" y="1142999"/>
            <a:ext cx="7955280" cy="4979233"/>
          </a:xfrm>
        </p:spPr>
      </p:pic>
    </p:spTree>
    <p:extLst>
      <p:ext uri="{BB962C8B-B14F-4D97-AF65-F5344CB8AC3E}">
        <p14:creationId xmlns:p14="http://schemas.microsoft.com/office/powerpoint/2010/main" val="4555730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A picture containing table&#10;&#10;Description automatically generated">
            <a:extLst>
              <a:ext uri="{FF2B5EF4-FFF2-40B4-BE49-F238E27FC236}">
                <a16:creationId xmlns:a16="http://schemas.microsoft.com/office/drawing/2014/main" id="{94348703-0F6D-4E50-24C6-3821CE82EEED}"/>
              </a:ext>
            </a:extLst>
          </p:cNvPr>
          <p:cNvPicPr>
            <a:picLocks noGrp="1" noChangeAspect="1"/>
          </p:cNvPicPr>
          <p:nvPr>
            <p:ph idx="1"/>
          </p:nvPr>
        </p:nvPicPr>
        <p:blipFill>
          <a:blip r:embed="rId2"/>
          <a:stretch>
            <a:fillRect/>
          </a:stretch>
        </p:blipFill>
        <p:spPr>
          <a:xfrm>
            <a:off x="594360" y="1142999"/>
            <a:ext cx="7955280" cy="5085729"/>
          </a:xfrm>
        </p:spPr>
      </p:pic>
    </p:spTree>
    <p:extLst>
      <p:ext uri="{BB962C8B-B14F-4D97-AF65-F5344CB8AC3E}">
        <p14:creationId xmlns:p14="http://schemas.microsoft.com/office/powerpoint/2010/main" val="3817908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A picture containing text&#10;&#10;Description automatically generated">
            <a:extLst>
              <a:ext uri="{FF2B5EF4-FFF2-40B4-BE49-F238E27FC236}">
                <a16:creationId xmlns:a16="http://schemas.microsoft.com/office/drawing/2014/main" id="{3174A9CE-134B-21B9-39FC-927DAFF4AE74}"/>
              </a:ext>
            </a:extLst>
          </p:cNvPr>
          <p:cNvPicPr>
            <a:picLocks noGrp="1" noChangeAspect="1"/>
          </p:cNvPicPr>
          <p:nvPr>
            <p:ph idx="1"/>
          </p:nvPr>
        </p:nvPicPr>
        <p:blipFill>
          <a:blip r:embed="rId2"/>
          <a:stretch>
            <a:fillRect/>
          </a:stretch>
        </p:blipFill>
        <p:spPr>
          <a:xfrm>
            <a:off x="594360" y="1219200"/>
            <a:ext cx="7955280" cy="4875137"/>
          </a:xfrm>
        </p:spPr>
      </p:pic>
    </p:spTree>
    <p:extLst>
      <p:ext uri="{BB962C8B-B14F-4D97-AF65-F5344CB8AC3E}">
        <p14:creationId xmlns:p14="http://schemas.microsoft.com/office/powerpoint/2010/main" val="22001617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FE625D-508E-799F-17D2-60BF960E7437}"/>
              </a:ext>
            </a:extLst>
          </p:cNvPr>
          <p:cNvSpPr>
            <a:spLocks noGrp="1"/>
          </p:cNvSpPr>
          <p:nvPr>
            <p:ph type="title"/>
          </p:nvPr>
        </p:nvSpPr>
        <p:spPr/>
        <p:txBody>
          <a:bodyPr/>
          <a:lstStyle/>
          <a:p>
            <a:endParaRPr lang="en-US"/>
          </a:p>
        </p:txBody>
      </p:sp>
      <p:pic>
        <p:nvPicPr>
          <p:cNvPr id="4" name="Picture 4" descr="Timeline&#10;&#10;Description automatically generated">
            <a:extLst>
              <a:ext uri="{FF2B5EF4-FFF2-40B4-BE49-F238E27FC236}">
                <a16:creationId xmlns:a16="http://schemas.microsoft.com/office/drawing/2014/main" id="{36BAD8DC-D4AA-2B7F-1E3B-5B691B0E26D9}"/>
              </a:ext>
            </a:extLst>
          </p:cNvPr>
          <p:cNvPicPr>
            <a:picLocks noGrp="1" noChangeAspect="1"/>
          </p:cNvPicPr>
          <p:nvPr>
            <p:ph idx="1"/>
          </p:nvPr>
        </p:nvPicPr>
        <p:blipFill>
          <a:blip r:embed="rId2"/>
          <a:stretch>
            <a:fillRect/>
          </a:stretch>
        </p:blipFill>
        <p:spPr>
          <a:xfrm>
            <a:off x="594360" y="1143000"/>
            <a:ext cx="8309843" cy="4955182"/>
          </a:xfrm>
        </p:spPr>
      </p:pic>
    </p:spTree>
    <p:extLst>
      <p:ext uri="{BB962C8B-B14F-4D97-AF65-F5344CB8AC3E}">
        <p14:creationId xmlns:p14="http://schemas.microsoft.com/office/powerpoint/2010/main" val="2832352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F5316E-3890-E5DA-341A-B242EFF92A7D}"/>
              </a:ext>
            </a:extLst>
          </p:cNvPr>
          <p:cNvSpPr>
            <a:spLocks noGrp="1"/>
          </p:cNvSpPr>
          <p:nvPr>
            <p:ph type="title"/>
          </p:nvPr>
        </p:nvSpPr>
        <p:spPr/>
        <p:txBody>
          <a:bodyPr/>
          <a:lstStyle/>
          <a:p>
            <a:endParaRPr lang="en-US"/>
          </a:p>
        </p:txBody>
      </p:sp>
      <p:pic>
        <p:nvPicPr>
          <p:cNvPr id="4" name="Picture 4" descr="Chart, histogram&#10;&#10;Description automatically generated">
            <a:extLst>
              <a:ext uri="{FF2B5EF4-FFF2-40B4-BE49-F238E27FC236}">
                <a16:creationId xmlns:a16="http://schemas.microsoft.com/office/drawing/2014/main" id="{2E246BE2-C05E-75DC-88B1-AD31A1771431}"/>
              </a:ext>
            </a:extLst>
          </p:cNvPr>
          <p:cNvPicPr>
            <a:picLocks noGrp="1" noChangeAspect="1"/>
          </p:cNvPicPr>
          <p:nvPr>
            <p:ph idx="1"/>
          </p:nvPr>
        </p:nvPicPr>
        <p:blipFill>
          <a:blip r:embed="rId2"/>
          <a:stretch>
            <a:fillRect/>
          </a:stretch>
        </p:blipFill>
        <p:spPr>
          <a:xfrm>
            <a:off x="670063" y="673671"/>
            <a:ext cx="8195758" cy="5589969"/>
          </a:xfrm>
        </p:spPr>
      </p:pic>
    </p:spTree>
    <p:extLst>
      <p:ext uri="{BB962C8B-B14F-4D97-AF65-F5344CB8AC3E}">
        <p14:creationId xmlns:p14="http://schemas.microsoft.com/office/powerpoint/2010/main" val="19586737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219200"/>
            <a:ext cx="8229600" cy="1143000"/>
          </a:xfrm>
        </p:spPr>
        <p:txBody>
          <a:bodyPr/>
          <a:lstStyle/>
          <a:p>
            <a:r>
              <a:rPr lang="en-US" dirty="0"/>
              <a:t>Statistics/Data/information</a:t>
            </a:r>
          </a:p>
        </p:txBody>
      </p:sp>
      <p:sp>
        <p:nvSpPr>
          <p:cNvPr id="3" name="Content Placeholder 2"/>
          <p:cNvSpPr>
            <a:spLocks noGrp="1"/>
          </p:cNvSpPr>
          <p:nvPr>
            <p:ph idx="1"/>
          </p:nvPr>
        </p:nvSpPr>
        <p:spPr>
          <a:xfrm>
            <a:off x="381000" y="2468880"/>
            <a:ext cx="8229600" cy="4389120"/>
          </a:xfrm>
        </p:spPr>
        <p:txBody>
          <a:bodyPr/>
          <a:lstStyle/>
          <a:p>
            <a:pPr>
              <a:buFont typeface="Wingdings" pitchFamily="2" charset="2"/>
              <a:buChar char="Ø"/>
            </a:pPr>
            <a:r>
              <a:rPr lang="en-US" dirty="0"/>
              <a:t>  Numbers are called data when they reflect    </a:t>
            </a:r>
          </a:p>
          <a:p>
            <a:pPr>
              <a:buNone/>
            </a:pPr>
            <a:r>
              <a:rPr lang="en-US" dirty="0"/>
              <a:t>     information .</a:t>
            </a:r>
          </a:p>
          <a:p>
            <a:pPr>
              <a:buFont typeface="Wingdings" pitchFamily="2" charset="2"/>
              <a:buChar char="Ø"/>
            </a:pPr>
            <a:r>
              <a:rPr lang="en-US" dirty="0"/>
              <a:t>  Data on the other hand are called statistics    </a:t>
            </a:r>
          </a:p>
          <a:p>
            <a:pPr>
              <a:buNone/>
            </a:pPr>
            <a:r>
              <a:rPr lang="en-US" dirty="0"/>
              <a:t>      when they reflect descriptive measures of     </a:t>
            </a:r>
          </a:p>
          <a:p>
            <a:pPr>
              <a:buNone/>
            </a:pPr>
            <a:r>
              <a:rPr lang="en-US" dirty="0"/>
              <a:t>      the phenomenon of the event under study.</a:t>
            </a:r>
          </a:p>
          <a:p>
            <a:pPr>
              <a:buNone/>
            </a:pPr>
            <a:endParaRPr lang="en-US"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9ACE55-BF1D-855B-EA35-9FD864FFF499}"/>
              </a:ext>
            </a:extLst>
          </p:cNvPr>
          <p:cNvSpPr>
            <a:spLocks noGrp="1"/>
          </p:cNvSpPr>
          <p:nvPr>
            <p:ph type="title"/>
          </p:nvPr>
        </p:nvSpPr>
        <p:spPr/>
        <p:txBody>
          <a:bodyPr/>
          <a:lstStyle/>
          <a:p>
            <a:endParaRPr lang="en-US"/>
          </a:p>
        </p:txBody>
      </p:sp>
      <p:pic>
        <p:nvPicPr>
          <p:cNvPr id="4" name="Picture 4" descr="Diagram&#10;&#10;Description automatically generated">
            <a:extLst>
              <a:ext uri="{FF2B5EF4-FFF2-40B4-BE49-F238E27FC236}">
                <a16:creationId xmlns:a16="http://schemas.microsoft.com/office/drawing/2014/main" id="{770DE168-6CA3-E261-66E4-CA476313E3B4}"/>
              </a:ext>
            </a:extLst>
          </p:cNvPr>
          <p:cNvPicPr>
            <a:picLocks noGrp="1" noChangeAspect="1"/>
          </p:cNvPicPr>
          <p:nvPr>
            <p:ph idx="1"/>
          </p:nvPr>
        </p:nvPicPr>
        <p:blipFill>
          <a:blip r:embed="rId2"/>
          <a:stretch>
            <a:fillRect/>
          </a:stretch>
        </p:blipFill>
        <p:spPr>
          <a:xfrm>
            <a:off x="535902" y="1143000"/>
            <a:ext cx="8128178" cy="5074920"/>
          </a:xfrm>
        </p:spPr>
      </p:pic>
    </p:spTree>
    <p:extLst>
      <p:ext uri="{BB962C8B-B14F-4D97-AF65-F5344CB8AC3E}">
        <p14:creationId xmlns:p14="http://schemas.microsoft.com/office/powerpoint/2010/main" val="23015286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B97D3C-842B-9599-AA59-AE351FE1D200}"/>
              </a:ext>
            </a:extLst>
          </p:cNvPr>
          <p:cNvSpPr>
            <a:spLocks noGrp="1"/>
          </p:cNvSpPr>
          <p:nvPr>
            <p:ph type="title"/>
          </p:nvPr>
        </p:nvSpPr>
        <p:spPr>
          <a:xfrm>
            <a:off x="594827" y="764373"/>
            <a:ext cx="7954813" cy="1293028"/>
          </a:xfrm>
        </p:spPr>
        <p:txBody>
          <a:bodyPr>
            <a:normAutofit/>
          </a:bodyPr>
          <a:lstStyle/>
          <a:p>
            <a:pPr algn="ctr"/>
            <a:r>
              <a:rPr lang="en-US" dirty="0"/>
              <a:t>Calculating Variance and standard deviation</a:t>
            </a:r>
            <a:endParaRPr lang="en-US"/>
          </a:p>
        </p:txBody>
      </p:sp>
      <p:pic>
        <p:nvPicPr>
          <p:cNvPr id="4" name="Picture 4" descr="Table&#10;&#10;Description automatically generated">
            <a:extLst>
              <a:ext uri="{FF2B5EF4-FFF2-40B4-BE49-F238E27FC236}">
                <a16:creationId xmlns:a16="http://schemas.microsoft.com/office/drawing/2014/main" id="{F2B5D83C-3538-63D8-139B-DECD1D7A7988}"/>
              </a:ext>
            </a:extLst>
          </p:cNvPr>
          <p:cNvPicPr>
            <a:picLocks noGrp="1" noChangeAspect="1"/>
          </p:cNvPicPr>
          <p:nvPr>
            <p:ph idx="1"/>
          </p:nvPr>
        </p:nvPicPr>
        <p:blipFill>
          <a:blip r:embed="rId2"/>
          <a:stretch>
            <a:fillRect/>
          </a:stretch>
        </p:blipFill>
        <p:spPr>
          <a:xfrm>
            <a:off x="1010154" y="2194560"/>
            <a:ext cx="7123692" cy="4069080"/>
          </a:xfrm>
        </p:spPr>
      </p:pic>
    </p:spTree>
    <p:extLst>
      <p:ext uri="{BB962C8B-B14F-4D97-AF65-F5344CB8AC3E}">
        <p14:creationId xmlns:p14="http://schemas.microsoft.com/office/powerpoint/2010/main" val="268867790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Table&#10;&#10;Description automatically generated">
            <a:extLst>
              <a:ext uri="{FF2B5EF4-FFF2-40B4-BE49-F238E27FC236}">
                <a16:creationId xmlns:a16="http://schemas.microsoft.com/office/drawing/2014/main" id="{D28E3B93-7113-2684-CF28-39FF3D5CAC65}"/>
              </a:ext>
            </a:extLst>
          </p:cNvPr>
          <p:cNvPicPr>
            <a:picLocks noGrp="1" noChangeAspect="1"/>
          </p:cNvPicPr>
          <p:nvPr>
            <p:ph idx="1"/>
          </p:nvPr>
        </p:nvPicPr>
        <p:blipFill>
          <a:blip r:embed="rId2"/>
          <a:stretch>
            <a:fillRect/>
          </a:stretch>
        </p:blipFill>
        <p:spPr>
          <a:xfrm>
            <a:off x="1134612" y="1295400"/>
            <a:ext cx="6874776" cy="4947712"/>
          </a:xfrm>
        </p:spPr>
      </p:pic>
    </p:spTree>
    <p:extLst>
      <p:ext uri="{BB962C8B-B14F-4D97-AF65-F5344CB8AC3E}">
        <p14:creationId xmlns:p14="http://schemas.microsoft.com/office/powerpoint/2010/main" val="409904789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Table&#10;&#10;Description automatically generated">
            <a:extLst>
              <a:ext uri="{FF2B5EF4-FFF2-40B4-BE49-F238E27FC236}">
                <a16:creationId xmlns:a16="http://schemas.microsoft.com/office/drawing/2014/main" id="{D2358E54-8192-F2C4-F5EB-BACEC3BACBFA}"/>
              </a:ext>
            </a:extLst>
          </p:cNvPr>
          <p:cNvPicPr>
            <a:picLocks noGrp="1" noChangeAspect="1"/>
          </p:cNvPicPr>
          <p:nvPr>
            <p:ph idx="1"/>
          </p:nvPr>
        </p:nvPicPr>
        <p:blipFill>
          <a:blip r:embed="rId2"/>
          <a:stretch>
            <a:fillRect/>
          </a:stretch>
        </p:blipFill>
        <p:spPr>
          <a:xfrm>
            <a:off x="998803" y="1295400"/>
            <a:ext cx="7146393" cy="4968240"/>
          </a:xfrm>
        </p:spPr>
      </p:pic>
    </p:spTree>
    <p:extLst>
      <p:ext uri="{BB962C8B-B14F-4D97-AF65-F5344CB8AC3E}">
        <p14:creationId xmlns:p14="http://schemas.microsoft.com/office/powerpoint/2010/main" val="263742343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Table&#10;&#10;Description automatically generated">
            <a:extLst>
              <a:ext uri="{FF2B5EF4-FFF2-40B4-BE49-F238E27FC236}">
                <a16:creationId xmlns:a16="http://schemas.microsoft.com/office/drawing/2014/main" id="{23BD8D69-1A1E-F1C7-75E0-DFCE2AC34799}"/>
              </a:ext>
            </a:extLst>
          </p:cNvPr>
          <p:cNvPicPr>
            <a:picLocks noGrp="1" noChangeAspect="1"/>
          </p:cNvPicPr>
          <p:nvPr>
            <p:ph idx="1"/>
          </p:nvPr>
        </p:nvPicPr>
        <p:blipFill>
          <a:blip r:embed="rId2"/>
          <a:stretch>
            <a:fillRect/>
          </a:stretch>
        </p:blipFill>
        <p:spPr>
          <a:xfrm>
            <a:off x="762000" y="1143000"/>
            <a:ext cx="7104411" cy="5029200"/>
          </a:xfrm>
        </p:spPr>
      </p:pic>
    </p:spTree>
    <p:extLst>
      <p:ext uri="{BB962C8B-B14F-4D97-AF65-F5344CB8AC3E}">
        <p14:creationId xmlns:p14="http://schemas.microsoft.com/office/powerpoint/2010/main" val="17786216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Graphical user interface, text, application&#10;&#10;Description automatically generated">
            <a:extLst>
              <a:ext uri="{FF2B5EF4-FFF2-40B4-BE49-F238E27FC236}">
                <a16:creationId xmlns:a16="http://schemas.microsoft.com/office/drawing/2014/main" id="{A88F784D-3B9B-2CA4-F742-27BA10125C51}"/>
              </a:ext>
            </a:extLst>
          </p:cNvPr>
          <p:cNvPicPr>
            <a:picLocks noGrp="1" noChangeAspect="1"/>
          </p:cNvPicPr>
          <p:nvPr>
            <p:ph idx="1"/>
          </p:nvPr>
        </p:nvPicPr>
        <p:blipFill>
          <a:blip r:embed="rId2"/>
          <a:stretch>
            <a:fillRect/>
          </a:stretch>
        </p:blipFill>
        <p:spPr>
          <a:xfrm>
            <a:off x="594360" y="1219200"/>
            <a:ext cx="7955280" cy="4875432"/>
          </a:xfrm>
        </p:spPr>
      </p:pic>
    </p:spTree>
    <p:extLst>
      <p:ext uri="{BB962C8B-B14F-4D97-AF65-F5344CB8AC3E}">
        <p14:creationId xmlns:p14="http://schemas.microsoft.com/office/powerpoint/2010/main" val="4957458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Graphical user interface, text, application, email&#10;&#10;Description automatically generated">
            <a:extLst>
              <a:ext uri="{FF2B5EF4-FFF2-40B4-BE49-F238E27FC236}">
                <a16:creationId xmlns:a16="http://schemas.microsoft.com/office/drawing/2014/main" id="{4DE087FA-5D8F-EDFD-2465-7DFA107D932B}"/>
              </a:ext>
            </a:extLst>
          </p:cNvPr>
          <p:cNvPicPr>
            <a:picLocks noGrp="1" noChangeAspect="1"/>
          </p:cNvPicPr>
          <p:nvPr>
            <p:ph idx="1"/>
          </p:nvPr>
        </p:nvPicPr>
        <p:blipFill>
          <a:blip r:embed="rId2"/>
          <a:stretch>
            <a:fillRect/>
          </a:stretch>
        </p:blipFill>
        <p:spPr>
          <a:xfrm>
            <a:off x="594360" y="1143000"/>
            <a:ext cx="7955280" cy="5022433"/>
          </a:xfrm>
        </p:spPr>
      </p:pic>
    </p:spTree>
    <p:extLst>
      <p:ext uri="{BB962C8B-B14F-4D97-AF65-F5344CB8AC3E}">
        <p14:creationId xmlns:p14="http://schemas.microsoft.com/office/powerpoint/2010/main" val="153002978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2A6289-2A36-AB8E-235F-12614D6A4B1C}"/>
              </a:ext>
            </a:extLst>
          </p:cNvPr>
          <p:cNvSpPr>
            <a:spLocks noGrp="1"/>
          </p:cNvSpPr>
          <p:nvPr>
            <p:ph type="title"/>
          </p:nvPr>
        </p:nvSpPr>
        <p:spPr>
          <a:xfrm>
            <a:off x="968051" y="316504"/>
            <a:ext cx="6377940" cy="751853"/>
          </a:xfrm>
        </p:spPr>
        <p:txBody>
          <a:bodyPr/>
          <a:lstStyle/>
          <a:p>
            <a:r>
              <a:rPr lang="en-US" dirty="0"/>
              <a:t>Eye openers</a:t>
            </a:r>
          </a:p>
        </p:txBody>
      </p:sp>
      <p:sp>
        <p:nvSpPr>
          <p:cNvPr id="3" name="Content Placeholder 2">
            <a:extLst>
              <a:ext uri="{FF2B5EF4-FFF2-40B4-BE49-F238E27FC236}">
                <a16:creationId xmlns:a16="http://schemas.microsoft.com/office/drawing/2014/main" id="{F77162AF-011E-D923-9B91-80730FF61A22}"/>
              </a:ext>
            </a:extLst>
          </p:cNvPr>
          <p:cNvSpPr>
            <a:spLocks noGrp="1"/>
          </p:cNvSpPr>
          <p:nvPr>
            <p:ph idx="1"/>
          </p:nvPr>
        </p:nvSpPr>
        <p:spPr>
          <a:xfrm>
            <a:off x="594360" y="1219200"/>
            <a:ext cx="7955280" cy="5333688"/>
          </a:xfrm>
        </p:spPr>
        <p:txBody>
          <a:bodyPr vert="horz" lIns="91440" tIns="45720" rIns="91440" bIns="45720" rtlCol="0" anchor="t">
            <a:normAutofit fontScale="77500" lnSpcReduction="20000"/>
          </a:bodyPr>
          <a:lstStyle/>
          <a:p>
            <a:pPr marL="0" indent="0">
              <a:buNone/>
            </a:pPr>
            <a:r>
              <a:rPr lang="en-US" dirty="0">
                <a:ea typeface="+mn-lt"/>
                <a:cs typeface="+mn-lt"/>
              </a:rPr>
              <a:t>Standard deviation is a measure of heterogeneity in a given set of data. </a:t>
            </a:r>
          </a:p>
          <a:p>
            <a:pPr marL="0" indent="0">
              <a:buNone/>
            </a:pPr>
            <a:endParaRPr lang="en-US" dirty="0"/>
          </a:p>
          <a:p>
            <a:pPr marL="0" indent="0">
              <a:buNone/>
            </a:pPr>
            <a:r>
              <a:rPr lang="en-US" dirty="0">
                <a:ea typeface="+mn-lt"/>
                <a:cs typeface="+mn-lt"/>
              </a:rPr>
              <a:t>1.Suppose two batsmen A and B have the same mean score in the earlier matches they played. If we need to select only one of them in the team, then who should be selected?</a:t>
            </a:r>
            <a:endParaRPr lang="en-US" dirty="0"/>
          </a:p>
          <a:p>
            <a:pPr marL="0" indent="0">
              <a:buNone/>
            </a:pPr>
            <a:r>
              <a:rPr lang="en-US" dirty="0">
                <a:ea typeface="+mn-lt"/>
                <a:cs typeface="+mn-lt"/>
              </a:rPr>
              <a:t>Obviously the one with less standard deviation as he is more consistent or reliable than the other.</a:t>
            </a:r>
            <a:endParaRPr lang="en-US" dirty="0"/>
          </a:p>
          <a:p>
            <a:endParaRPr lang="en-US" dirty="0">
              <a:ea typeface="+mn-lt"/>
              <a:cs typeface="+mn-lt"/>
            </a:endParaRPr>
          </a:p>
          <a:p>
            <a:pPr marL="0" indent="0">
              <a:buNone/>
            </a:pPr>
            <a:r>
              <a:rPr lang="en-US" dirty="0">
                <a:ea typeface="+mn-lt"/>
                <a:cs typeface="+mn-lt"/>
              </a:rPr>
              <a:t>2. If I wish to invest money in either shares of company A or company B, which company should I invest in?</a:t>
            </a:r>
            <a:endParaRPr lang="en-US" dirty="0"/>
          </a:p>
          <a:p>
            <a:pPr marL="0" indent="0">
              <a:buNone/>
            </a:pPr>
            <a:r>
              <a:rPr lang="en-US" dirty="0">
                <a:ea typeface="+mn-lt"/>
                <a:cs typeface="+mn-lt"/>
              </a:rPr>
              <a:t>If I am a short term trader, I should invest in company whose daily price has a larger standard deviation so as to take advantage of short term fluctuations in price. If standard deviation of price is low, the price is likely to be relatively the same, not giving much scope for short term gains.</a:t>
            </a:r>
            <a:endParaRPr lang="en-US" dirty="0"/>
          </a:p>
          <a:p>
            <a:endParaRPr lang="en-US" dirty="0">
              <a:ea typeface="+mn-lt"/>
              <a:cs typeface="+mn-lt"/>
            </a:endParaRPr>
          </a:p>
          <a:p>
            <a:pPr marL="0" indent="0">
              <a:buNone/>
            </a:pPr>
            <a:r>
              <a:rPr lang="en-US" dirty="0">
                <a:ea typeface="+mn-lt"/>
                <a:cs typeface="+mn-lt"/>
              </a:rPr>
              <a:t>3. Suppose there are two brands of say Tyres with the same mean and price. Which brand should you buy?</a:t>
            </a:r>
            <a:endParaRPr lang="en-US" dirty="0"/>
          </a:p>
          <a:p>
            <a:pPr marL="0" indent="0">
              <a:buNone/>
            </a:pPr>
            <a:r>
              <a:rPr lang="en-US" dirty="0">
                <a:ea typeface="+mn-lt"/>
                <a:cs typeface="+mn-lt"/>
              </a:rPr>
              <a:t>Obviously the one with less standard deviation.</a:t>
            </a:r>
            <a:endParaRPr lang="en-US" dirty="0"/>
          </a:p>
          <a:p>
            <a:endParaRPr lang="en-US" dirty="0">
              <a:ea typeface="+mn-lt"/>
              <a:cs typeface="+mn-lt"/>
            </a:endParaRPr>
          </a:p>
          <a:p>
            <a:pPr marL="0" indent="0">
              <a:buNone/>
            </a:pPr>
            <a:r>
              <a:rPr lang="en-US" dirty="0">
                <a:ea typeface="+mn-lt"/>
                <a:cs typeface="+mn-lt"/>
              </a:rPr>
              <a:t>4. Any product of a company is deemed good if it's measure of quality has a predefined mean and low standard deviation.</a:t>
            </a:r>
            <a:endParaRPr lang="en-US" dirty="0"/>
          </a:p>
          <a:p>
            <a:pPr marL="0" indent="0">
              <a:buNone/>
            </a:pPr>
            <a:endParaRPr lang="en-US" dirty="0"/>
          </a:p>
          <a:p>
            <a:endParaRPr lang="en-US" dirty="0"/>
          </a:p>
        </p:txBody>
      </p:sp>
    </p:spTree>
    <p:extLst>
      <p:ext uri="{BB962C8B-B14F-4D97-AF65-F5344CB8AC3E}">
        <p14:creationId xmlns:p14="http://schemas.microsoft.com/office/powerpoint/2010/main" val="25345498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565AC3-54A2-6DD7-44BD-ACCD21D74B80}"/>
              </a:ext>
            </a:extLst>
          </p:cNvPr>
          <p:cNvSpPr>
            <a:spLocks noGrp="1"/>
          </p:cNvSpPr>
          <p:nvPr>
            <p:ph type="title"/>
          </p:nvPr>
        </p:nvSpPr>
        <p:spPr>
          <a:xfrm>
            <a:off x="744116" y="484455"/>
            <a:ext cx="6377940" cy="1293028"/>
          </a:xfrm>
        </p:spPr>
        <p:txBody>
          <a:bodyPr/>
          <a:lstStyle/>
          <a:p>
            <a:r>
              <a:rPr lang="en-US" dirty="0"/>
              <a:t>Common distribution</a:t>
            </a:r>
          </a:p>
        </p:txBody>
      </p:sp>
      <p:pic>
        <p:nvPicPr>
          <p:cNvPr id="7" name="Picture 7" descr="Chart&#10;&#10;Description automatically generated">
            <a:extLst>
              <a:ext uri="{FF2B5EF4-FFF2-40B4-BE49-F238E27FC236}">
                <a16:creationId xmlns:a16="http://schemas.microsoft.com/office/drawing/2014/main" id="{9C784B05-6AEF-C00D-1A64-9ACBB70965D7}"/>
              </a:ext>
            </a:extLst>
          </p:cNvPr>
          <p:cNvPicPr>
            <a:picLocks noGrp="1" noChangeAspect="1"/>
          </p:cNvPicPr>
          <p:nvPr>
            <p:ph idx="1"/>
          </p:nvPr>
        </p:nvPicPr>
        <p:blipFill>
          <a:blip r:embed="rId2"/>
          <a:stretch>
            <a:fillRect/>
          </a:stretch>
        </p:blipFill>
        <p:spPr>
          <a:xfrm>
            <a:off x="594360" y="1626290"/>
            <a:ext cx="7955280" cy="4533815"/>
          </a:xfrm>
        </p:spPr>
      </p:pic>
    </p:spTree>
    <p:extLst>
      <p:ext uri="{BB962C8B-B14F-4D97-AF65-F5344CB8AC3E}">
        <p14:creationId xmlns:p14="http://schemas.microsoft.com/office/powerpoint/2010/main" val="249336187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A picture containing arrow&#10;&#10;Description automatically generated">
            <a:extLst>
              <a:ext uri="{FF2B5EF4-FFF2-40B4-BE49-F238E27FC236}">
                <a16:creationId xmlns:a16="http://schemas.microsoft.com/office/drawing/2014/main" id="{E064B330-6889-8CD0-3B6E-EF88208B1A29}"/>
              </a:ext>
            </a:extLst>
          </p:cNvPr>
          <p:cNvPicPr>
            <a:picLocks noGrp="1" noChangeAspect="1"/>
          </p:cNvPicPr>
          <p:nvPr>
            <p:ph idx="1"/>
          </p:nvPr>
        </p:nvPicPr>
        <p:blipFill>
          <a:blip r:embed="rId2"/>
          <a:stretch>
            <a:fillRect/>
          </a:stretch>
        </p:blipFill>
        <p:spPr>
          <a:xfrm>
            <a:off x="594360" y="1219200"/>
            <a:ext cx="7955280" cy="4950344"/>
          </a:xfrm>
        </p:spPr>
      </p:pic>
    </p:spTree>
    <p:extLst>
      <p:ext uri="{BB962C8B-B14F-4D97-AF65-F5344CB8AC3E}">
        <p14:creationId xmlns:p14="http://schemas.microsoft.com/office/powerpoint/2010/main" val="23394660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Grp="1" noChangeAspect="1" noChangeArrowheads="1"/>
          </p:cNvPicPr>
          <p:nvPr>
            <p:ph idx="1"/>
          </p:nvPr>
        </p:nvPicPr>
        <p:blipFill>
          <a:blip r:embed="rId2"/>
          <a:stretch>
            <a:fillRect/>
          </a:stretch>
        </p:blipFill>
        <p:spPr bwMode="auto">
          <a:xfrm>
            <a:off x="838201" y="1219200"/>
            <a:ext cx="7543800" cy="4752975"/>
          </a:xfrm>
          <a:prstGeom prst="rect">
            <a:avLst/>
          </a:prstGeom>
          <a:noFill/>
          <a:ln w="9525">
            <a:noFill/>
            <a:miter lim="800000"/>
            <a:headEnd/>
            <a:tailEnd/>
          </a:ln>
          <a:effectLst/>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0C1614-7D3A-8887-9C0C-E07E8DC08093}"/>
              </a:ext>
            </a:extLst>
          </p:cNvPr>
          <p:cNvSpPr>
            <a:spLocks noGrp="1"/>
          </p:cNvSpPr>
          <p:nvPr>
            <p:ph type="title"/>
          </p:nvPr>
        </p:nvSpPr>
        <p:spPr>
          <a:xfrm>
            <a:off x="685800" y="4953000"/>
            <a:ext cx="7961276" cy="1293028"/>
          </a:xfrm>
        </p:spPr>
        <p:txBody>
          <a:bodyPr>
            <a:normAutofit fontScale="90000"/>
          </a:bodyPr>
          <a:lstStyle/>
          <a:p>
            <a:pPr algn="l"/>
            <a:br>
              <a:rPr lang="en-US" sz="1600" dirty="0">
                <a:ea typeface="+mj-lt"/>
                <a:cs typeface="+mj-lt"/>
              </a:rPr>
            </a:br>
            <a:br>
              <a:rPr lang="en-US" sz="1600" dirty="0">
                <a:ea typeface="+mj-lt"/>
                <a:cs typeface="+mj-lt"/>
              </a:rPr>
            </a:br>
            <a:br>
              <a:rPr lang="en-US" sz="1600" dirty="0">
                <a:ea typeface="+mj-lt"/>
                <a:cs typeface="+mj-lt"/>
              </a:rPr>
            </a:br>
            <a:br>
              <a:rPr lang="en-US" sz="1600" dirty="0">
                <a:ea typeface="+mj-lt"/>
                <a:cs typeface="+mj-lt"/>
              </a:rPr>
            </a:br>
            <a:r>
              <a:rPr lang="en-US" sz="1600" dirty="0">
                <a:ea typeface="+mj-lt"/>
                <a:cs typeface="+mj-lt"/>
              </a:rPr>
              <a:t>Skewness is usually described as a measure of a dataset’s symmetry – or lack of symmetry.   A perfectly symmetrical data set will have a skewness of 0.   The normal distribution has a skewness of 0. A positive skewness indicates that the size of the right-handed tail is larger than the left-handed tail and </a:t>
            </a:r>
            <a:r>
              <a:rPr lang="en-US" sz="1600" dirty="0" err="1">
                <a:ea typeface="+mj-lt"/>
                <a:cs typeface="+mj-lt"/>
              </a:rPr>
              <a:t>vise</a:t>
            </a:r>
            <a:r>
              <a:rPr lang="en-US" sz="1600" dirty="0">
                <a:ea typeface="+mj-lt"/>
                <a:cs typeface="+mj-lt"/>
              </a:rPr>
              <a:t> versa.</a:t>
            </a:r>
          </a:p>
          <a:p>
            <a:pPr algn="l"/>
            <a:br>
              <a:rPr lang="en-US" dirty="0"/>
            </a:br>
            <a:br>
              <a:rPr lang="en-US" sz="1600" dirty="0">
                <a:ea typeface="+mj-lt"/>
                <a:cs typeface="+mj-lt"/>
              </a:rPr>
            </a:br>
            <a:endParaRPr lang="en-US" sz="1600" dirty="0"/>
          </a:p>
        </p:txBody>
      </p:sp>
      <p:pic>
        <p:nvPicPr>
          <p:cNvPr id="4" name="Picture 4">
            <a:extLst>
              <a:ext uri="{FF2B5EF4-FFF2-40B4-BE49-F238E27FC236}">
                <a16:creationId xmlns:a16="http://schemas.microsoft.com/office/drawing/2014/main" id="{6533FD76-22D4-E25E-158C-048A7F8E24CE}"/>
              </a:ext>
            </a:extLst>
          </p:cNvPr>
          <p:cNvPicPr>
            <a:picLocks noGrp="1" noChangeAspect="1"/>
          </p:cNvPicPr>
          <p:nvPr>
            <p:ph idx="1"/>
          </p:nvPr>
        </p:nvPicPr>
        <p:blipFill>
          <a:blip r:embed="rId2"/>
          <a:stretch>
            <a:fillRect/>
          </a:stretch>
        </p:blipFill>
        <p:spPr>
          <a:xfrm>
            <a:off x="762000" y="1041938"/>
            <a:ext cx="7955280" cy="3911062"/>
          </a:xfrm>
        </p:spPr>
      </p:pic>
    </p:spTree>
    <p:extLst>
      <p:ext uri="{BB962C8B-B14F-4D97-AF65-F5344CB8AC3E}">
        <p14:creationId xmlns:p14="http://schemas.microsoft.com/office/powerpoint/2010/main" val="245164288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4099EC-834F-CBD2-0C49-AD372A28FE4C}"/>
              </a:ext>
            </a:extLst>
          </p:cNvPr>
          <p:cNvSpPr>
            <a:spLocks noGrp="1"/>
          </p:cNvSpPr>
          <p:nvPr>
            <p:ph type="title"/>
          </p:nvPr>
        </p:nvSpPr>
        <p:spPr>
          <a:xfrm>
            <a:off x="728897" y="4090315"/>
            <a:ext cx="7408513" cy="2183068"/>
          </a:xfrm>
        </p:spPr>
        <p:txBody>
          <a:bodyPr>
            <a:normAutofit/>
          </a:bodyPr>
          <a:lstStyle/>
          <a:p>
            <a:pPr algn="just"/>
            <a:r>
              <a:rPr lang="en-US" sz="1600" dirty="0">
                <a:ea typeface="+mj-lt"/>
                <a:cs typeface="+mj-lt"/>
              </a:rPr>
              <a:t>Kurtosis is a measure of the combined sizes of the two tails.  It measures the amount of probability in the tails.  The value is often compared to the kurtosis of the normal distribution, which is equal to 3.  If the kurtosis is greater than 3, then the dataset has heavier tails than a normal distribution (more in the tails).  If the kurtosis is less than 3, then the dataset has lighter tails than a normal distribution (less in the tails)</a:t>
            </a:r>
            <a:endParaRPr lang="en-US" sz="1600" dirty="0"/>
          </a:p>
        </p:txBody>
      </p:sp>
      <p:pic>
        <p:nvPicPr>
          <p:cNvPr id="4" name="Picture 4" descr="Logo, company name&#10;&#10;Description automatically generated">
            <a:extLst>
              <a:ext uri="{FF2B5EF4-FFF2-40B4-BE49-F238E27FC236}">
                <a16:creationId xmlns:a16="http://schemas.microsoft.com/office/drawing/2014/main" id="{52AB0E0A-BC3E-5BD0-82FC-D4901613026D}"/>
              </a:ext>
            </a:extLst>
          </p:cNvPr>
          <p:cNvPicPr>
            <a:picLocks noGrp="1" noChangeAspect="1"/>
          </p:cNvPicPr>
          <p:nvPr>
            <p:ph idx="1"/>
          </p:nvPr>
        </p:nvPicPr>
        <p:blipFill>
          <a:blip r:embed="rId2"/>
          <a:stretch>
            <a:fillRect/>
          </a:stretch>
        </p:blipFill>
        <p:spPr>
          <a:xfrm>
            <a:off x="728897" y="1066800"/>
            <a:ext cx="7707046" cy="3169440"/>
          </a:xfrm>
        </p:spPr>
      </p:pic>
    </p:spTree>
    <p:extLst>
      <p:ext uri="{BB962C8B-B14F-4D97-AF65-F5344CB8AC3E}">
        <p14:creationId xmlns:p14="http://schemas.microsoft.com/office/powerpoint/2010/main" val="262046875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Diagram&#10;&#10;Description automatically generated">
            <a:extLst>
              <a:ext uri="{FF2B5EF4-FFF2-40B4-BE49-F238E27FC236}">
                <a16:creationId xmlns:a16="http://schemas.microsoft.com/office/drawing/2014/main" id="{912F21F1-EB85-D5AC-8D4D-7E49C7C89E8D}"/>
              </a:ext>
            </a:extLst>
          </p:cNvPr>
          <p:cNvPicPr>
            <a:picLocks noGrp="1" noChangeAspect="1"/>
          </p:cNvPicPr>
          <p:nvPr>
            <p:ph idx="1"/>
          </p:nvPr>
        </p:nvPicPr>
        <p:blipFill>
          <a:blip r:embed="rId2"/>
          <a:stretch>
            <a:fillRect/>
          </a:stretch>
        </p:blipFill>
        <p:spPr>
          <a:xfrm>
            <a:off x="594360" y="1143000"/>
            <a:ext cx="7955280" cy="4941156"/>
          </a:xfrm>
        </p:spPr>
      </p:pic>
    </p:spTree>
    <p:extLst>
      <p:ext uri="{BB962C8B-B14F-4D97-AF65-F5344CB8AC3E}">
        <p14:creationId xmlns:p14="http://schemas.microsoft.com/office/powerpoint/2010/main" val="312647773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Chart, shape&#10;&#10;Description automatically generated">
            <a:extLst>
              <a:ext uri="{FF2B5EF4-FFF2-40B4-BE49-F238E27FC236}">
                <a16:creationId xmlns:a16="http://schemas.microsoft.com/office/drawing/2014/main" id="{BC029B0E-EEEC-CA78-5DA7-AC37B76C7EE3}"/>
              </a:ext>
            </a:extLst>
          </p:cNvPr>
          <p:cNvPicPr>
            <a:picLocks noGrp="1" noChangeAspect="1"/>
          </p:cNvPicPr>
          <p:nvPr>
            <p:ph idx="1"/>
          </p:nvPr>
        </p:nvPicPr>
        <p:blipFill>
          <a:blip r:embed="rId2"/>
          <a:stretch>
            <a:fillRect/>
          </a:stretch>
        </p:blipFill>
        <p:spPr>
          <a:xfrm>
            <a:off x="254954" y="1295400"/>
            <a:ext cx="8294686" cy="4847248"/>
          </a:xfrm>
        </p:spPr>
      </p:pic>
    </p:spTree>
    <p:extLst>
      <p:ext uri="{BB962C8B-B14F-4D97-AF65-F5344CB8AC3E}">
        <p14:creationId xmlns:p14="http://schemas.microsoft.com/office/powerpoint/2010/main" val="167955105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Pie chart&#10;&#10;Description automatically generated">
            <a:extLst>
              <a:ext uri="{FF2B5EF4-FFF2-40B4-BE49-F238E27FC236}">
                <a16:creationId xmlns:a16="http://schemas.microsoft.com/office/drawing/2014/main" id="{A90D8701-F8AC-1B43-0D5A-26BE6B40746B}"/>
              </a:ext>
            </a:extLst>
          </p:cNvPr>
          <p:cNvPicPr>
            <a:picLocks noGrp="1" noChangeAspect="1"/>
          </p:cNvPicPr>
          <p:nvPr>
            <p:ph idx="1"/>
          </p:nvPr>
        </p:nvPicPr>
        <p:blipFill>
          <a:blip r:embed="rId2"/>
          <a:stretch>
            <a:fillRect/>
          </a:stretch>
        </p:blipFill>
        <p:spPr>
          <a:xfrm>
            <a:off x="493133" y="1447800"/>
            <a:ext cx="8127785" cy="4770120"/>
          </a:xfrm>
        </p:spPr>
      </p:pic>
    </p:spTree>
    <p:extLst>
      <p:ext uri="{BB962C8B-B14F-4D97-AF65-F5344CB8AC3E}">
        <p14:creationId xmlns:p14="http://schemas.microsoft.com/office/powerpoint/2010/main" val="347120947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Text&#10;&#10;Description automatically generated">
            <a:extLst>
              <a:ext uri="{FF2B5EF4-FFF2-40B4-BE49-F238E27FC236}">
                <a16:creationId xmlns:a16="http://schemas.microsoft.com/office/drawing/2014/main" id="{E60E3F17-5233-67A3-A1E4-1A01AADF1D54}"/>
              </a:ext>
            </a:extLst>
          </p:cNvPr>
          <p:cNvPicPr>
            <a:picLocks noGrp="1" noChangeAspect="1"/>
          </p:cNvPicPr>
          <p:nvPr>
            <p:ph idx="1"/>
          </p:nvPr>
        </p:nvPicPr>
        <p:blipFill>
          <a:blip r:embed="rId2"/>
          <a:stretch>
            <a:fillRect/>
          </a:stretch>
        </p:blipFill>
        <p:spPr>
          <a:xfrm>
            <a:off x="594360" y="1295400"/>
            <a:ext cx="7955280" cy="4935048"/>
          </a:xfrm>
        </p:spPr>
      </p:pic>
    </p:spTree>
    <p:extLst>
      <p:ext uri="{BB962C8B-B14F-4D97-AF65-F5344CB8AC3E}">
        <p14:creationId xmlns:p14="http://schemas.microsoft.com/office/powerpoint/2010/main" val="410089864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A picture containing icon&#10;&#10;Description automatically generated">
            <a:extLst>
              <a:ext uri="{FF2B5EF4-FFF2-40B4-BE49-F238E27FC236}">
                <a16:creationId xmlns:a16="http://schemas.microsoft.com/office/drawing/2014/main" id="{8AB96D0E-75F4-9030-AB04-605D5174BBA3}"/>
              </a:ext>
            </a:extLst>
          </p:cNvPr>
          <p:cNvPicPr>
            <a:picLocks noGrp="1" noChangeAspect="1"/>
          </p:cNvPicPr>
          <p:nvPr>
            <p:ph idx="1"/>
          </p:nvPr>
        </p:nvPicPr>
        <p:blipFill>
          <a:blip r:embed="rId2"/>
          <a:stretch>
            <a:fillRect/>
          </a:stretch>
        </p:blipFill>
        <p:spPr>
          <a:xfrm>
            <a:off x="311235" y="1219200"/>
            <a:ext cx="8222053" cy="4998720"/>
          </a:xfrm>
        </p:spPr>
      </p:pic>
    </p:spTree>
    <p:extLst>
      <p:ext uri="{BB962C8B-B14F-4D97-AF65-F5344CB8AC3E}">
        <p14:creationId xmlns:p14="http://schemas.microsoft.com/office/powerpoint/2010/main" val="288478170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A picture containing diagram&#10;&#10;Description automatically generated">
            <a:extLst>
              <a:ext uri="{FF2B5EF4-FFF2-40B4-BE49-F238E27FC236}">
                <a16:creationId xmlns:a16="http://schemas.microsoft.com/office/drawing/2014/main" id="{92673579-24FB-3BA1-76E7-5F0053F0A525}"/>
              </a:ext>
            </a:extLst>
          </p:cNvPr>
          <p:cNvPicPr>
            <a:picLocks noGrp="1" noChangeAspect="1"/>
          </p:cNvPicPr>
          <p:nvPr>
            <p:ph idx="1"/>
          </p:nvPr>
        </p:nvPicPr>
        <p:blipFill>
          <a:blip r:embed="rId2"/>
          <a:stretch>
            <a:fillRect/>
          </a:stretch>
        </p:blipFill>
        <p:spPr>
          <a:xfrm>
            <a:off x="720090" y="1219200"/>
            <a:ext cx="8083156" cy="5044440"/>
          </a:xfrm>
        </p:spPr>
      </p:pic>
    </p:spTree>
    <p:extLst>
      <p:ext uri="{BB962C8B-B14F-4D97-AF65-F5344CB8AC3E}">
        <p14:creationId xmlns:p14="http://schemas.microsoft.com/office/powerpoint/2010/main" val="308899952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A picture containing diagram&#10;&#10;Description automatically generated">
            <a:extLst>
              <a:ext uri="{FF2B5EF4-FFF2-40B4-BE49-F238E27FC236}">
                <a16:creationId xmlns:a16="http://schemas.microsoft.com/office/drawing/2014/main" id="{0E357677-E06C-565F-1C44-ACB3A36812E9}"/>
              </a:ext>
            </a:extLst>
          </p:cNvPr>
          <p:cNvPicPr>
            <a:picLocks noGrp="1" noChangeAspect="1"/>
          </p:cNvPicPr>
          <p:nvPr>
            <p:ph idx="1"/>
          </p:nvPr>
        </p:nvPicPr>
        <p:blipFill>
          <a:blip r:embed="rId2"/>
          <a:stretch>
            <a:fillRect/>
          </a:stretch>
        </p:blipFill>
        <p:spPr>
          <a:xfrm>
            <a:off x="796007" y="1143000"/>
            <a:ext cx="7551985" cy="5018285"/>
          </a:xfrm>
        </p:spPr>
      </p:pic>
    </p:spTree>
    <p:extLst>
      <p:ext uri="{BB962C8B-B14F-4D97-AF65-F5344CB8AC3E}">
        <p14:creationId xmlns:p14="http://schemas.microsoft.com/office/powerpoint/2010/main" val="423732715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Chart, histogram&#10;&#10;Description automatically generated">
            <a:extLst>
              <a:ext uri="{FF2B5EF4-FFF2-40B4-BE49-F238E27FC236}">
                <a16:creationId xmlns:a16="http://schemas.microsoft.com/office/drawing/2014/main" id="{F704D357-E5F0-2DB2-7724-547B6DC6CF79}"/>
              </a:ext>
            </a:extLst>
          </p:cNvPr>
          <p:cNvPicPr>
            <a:picLocks noGrp="1" noChangeAspect="1"/>
          </p:cNvPicPr>
          <p:nvPr>
            <p:ph idx="1"/>
          </p:nvPr>
        </p:nvPicPr>
        <p:blipFill>
          <a:blip r:embed="rId2"/>
          <a:stretch>
            <a:fillRect/>
          </a:stretch>
        </p:blipFill>
        <p:spPr>
          <a:xfrm>
            <a:off x="334998" y="1219200"/>
            <a:ext cx="8354214" cy="4998720"/>
          </a:xfrm>
        </p:spPr>
      </p:pic>
    </p:spTree>
    <p:extLst>
      <p:ext uri="{BB962C8B-B14F-4D97-AF65-F5344CB8AC3E}">
        <p14:creationId xmlns:p14="http://schemas.microsoft.com/office/powerpoint/2010/main" val="10139628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Grp="1" noChangeAspect="1" noChangeArrowheads="1"/>
          </p:cNvPicPr>
          <p:nvPr>
            <p:ph idx="1"/>
          </p:nvPr>
        </p:nvPicPr>
        <p:blipFill>
          <a:blip r:embed="rId2"/>
          <a:stretch>
            <a:fillRect/>
          </a:stretch>
        </p:blipFill>
        <p:spPr bwMode="auto">
          <a:xfrm>
            <a:off x="533400" y="1371600"/>
            <a:ext cx="8001000" cy="4638675"/>
          </a:xfrm>
          <a:prstGeom prst="rect">
            <a:avLst/>
          </a:prstGeom>
          <a:noFill/>
          <a:ln w="9525">
            <a:noFill/>
            <a:miter lim="800000"/>
            <a:headEnd/>
            <a:tailEnd/>
          </a:ln>
          <a:effectLst/>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Chart, line chart&#10;&#10;Description automatically generated">
            <a:extLst>
              <a:ext uri="{FF2B5EF4-FFF2-40B4-BE49-F238E27FC236}">
                <a16:creationId xmlns:a16="http://schemas.microsoft.com/office/drawing/2014/main" id="{4016178C-3626-DD8C-57BA-3D8A7C7D25DD}"/>
              </a:ext>
            </a:extLst>
          </p:cNvPr>
          <p:cNvPicPr>
            <a:picLocks noGrp="1" noChangeAspect="1"/>
          </p:cNvPicPr>
          <p:nvPr>
            <p:ph idx="1"/>
          </p:nvPr>
        </p:nvPicPr>
        <p:blipFill>
          <a:blip r:embed="rId2"/>
          <a:stretch>
            <a:fillRect/>
          </a:stretch>
        </p:blipFill>
        <p:spPr>
          <a:xfrm>
            <a:off x="594360" y="1295400"/>
            <a:ext cx="7955280" cy="4917746"/>
          </a:xfrm>
        </p:spPr>
      </p:pic>
    </p:spTree>
    <p:extLst>
      <p:ext uri="{BB962C8B-B14F-4D97-AF65-F5344CB8AC3E}">
        <p14:creationId xmlns:p14="http://schemas.microsoft.com/office/powerpoint/2010/main" val="195005471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Chart, histogram&#10;&#10;Description automatically generated">
            <a:extLst>
              <a:ext uri="{FF2B5EF4-FFF2-40B4-BE49-F238E27FC236}">
                <a16:creationId xmlns:a16="http://schemas.microsoft.com/office/drawing/2014/main" id="{AF949E25-8E8B-3843-AC8C-F13406B39023}"/>
              </a:ext>
            </a:extLst>
          </p:cNvPr>
          <p:cNvPicPr>
            <a:picLocks noGrp="1" noChangeAspect="1"/>
          </p:cNvPicPr>
          <p:nvPr>
            <p:ph idx="1"/>
          </p:nvPr>
        </p:nvPicPr>
        <p:blipFill>
          <a:blip r:embed="rId2"/>
          <a:stretch>
            <a:fillRect/>
          </a:stretch>
        </p:blipFill>
        <p:spPr>
          <a:xfrm>
            <a:off x="594360" y="1219200"/>
            <a:ext cx="7955280" cy="4928178"/>
          </a:xfrm>
        </p:spPr>
      </p:pic>
    </p:spTree>
    <p:extLst>
      <p:ext uri="{BB962C8B-B14F-4D97-AF65-F5344CB8AC3E}">
        <p14:creationId xmlns:p14="http://schemas.microsoft.com/office/powerpoint/2010/main" val="298040161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Chart, histogram&#10;&#10;Description automatically generated">
            <a:extLst>
              <a:ext uri="{FF2B5EF4-FFF2-40B4-BE49-F238E27FC236}">
                <a16:creationId xmlns:a16="http://schemas.microsoft.com/office/drawing/2014/main" id="{D2A8CAB8-8783-8680-AC54-FDB88CB98DAE}"/>
              </a:ext>
            </a:extLst>
          </p:cNvPr>
          <p:cNvPicPr>
            <a:picLocks noGrp="1" noChangeAspect="1"/>
          </p:cNvPicPr>
          <p:nvPr>
            <p:ph idx="1"/>
          </p:nvPr>
        </p:nvPicPr>
        <p:blipFill>
          <a:blip r:embed="rId2"/>
          <a:stretch>
            <a:fillRect/>
          </a:stretch>
        </p:blipFill>
        <p:spPr>
          <a:xfrm>
            <a:off x="594360" y="1295400"/>
            <a:ext cx="7955280" cy="4849368"/>
          </a:xfrm>
        </p:spPr>
      </p:pic>
    </p:spTree>
    <p:extLst>
      <p:ext uri="{BB962C8B-B14F-4D97-AF65-F5344CB8AC3E}">
        <p14:creationId xmlns:p14="http://schemas.microsoft.com/office/powerpoint/2010/main" val="92872018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Graphical user interface, timeline&#10;&#10;Description automatically generated">
            <a:extLst>
              <a:ext uri="{FF2B5EF4-FFF2-40B4-BE49-F238E27FC236}">
                <a16:creationId xmlns:a16="http://schemas.microsoft.com/office/drawing/2014/main" id="{E54D2152-FB33-DD64-1289-9A732C0FBCBB}"/>
              </a:ext>
            </a:extLst>
          </p:cNvPr>
          <p:cNvPicPr>
            <a:picLocks noGrp="1" noChangeAspect="1"/>
          </p:cNvPicPr>
          <p:nvPr>
            <p:ph idx="1"/>
          </p:nvPr>
        </p:nvPicPr>
        <p:blipFill>
          <a:blip r:embed="rId2"/>
          <a:stretch>
            <a:fillRect/>
          </a:stretch>
        </p:blipFill>
        <p:spPr>
          <a:xfrm>
            <a:off x="594360" y="1219200"/>
            <a:ext cx="7955280" cy="4991326"/>
          </a:xfrm>
        </p:spPr>
      </p:pic>
    </p:spTree>
    <p:extLst>
      <p:ext uri="{BB962C8B-B14F-4D97-AF65-F5344CB8AC3E}">
        <p14:creationId xmlns:p14="http://schemas.microsoft.com/office/powerpoint/2010/main" val="35940086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Table&#10;&#10;Description automatically generated">
            <a:extLst>
              <a:ext uri="{FF2B5EF4-FFF2-40B4-BE49-F238E27FC236}">
                <a16:creationId xmlns:a16="http://schemas.microsoft.com/office/drawing/2014/main" id="{B136F7C3-1D34-59AC-5C17-530FBD8F8FB9}"/>
              </a:ext>
            </a:extLst>
          </p:cNvPr>
          <p:cNvPicPr>
            <a:picLocks noGrp="1" noChangeAspect="1"/>
          </p:cNvPicPr>
          <p:nvPr>
            <p:ph idx="1"/>
          </p:nvPr>
        </p:nvPicPr>
        <p:blipFill>
          <a:blip r:embed="rId2"/>
          <a:stretch>
            <a:fillRect/>
          </a:stretch>
        </p:blipFill>
        <p:spPr>
          <a:xfrm>
            <a:off x="439641" y="1219200"/>
            <a:ext cx="8284683" cy="4998720"/>
          </a:xfrm>
        </p:spPr>
      </p:pic>
    </p:spTree>
    <p:extLst>
      <p:ext uri="{BB962C8B-B14F-4D97-AF65-F5344CB8AC3E}">
        <p14:creationId xmlns:p14="http://schemas.microsoft.com/office/powerpoint/2010/main" val="292442651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DA11E6-3B01-1496-6CFF-6AECF71738FC}"/>
              </a:ext>
            </a:extLst>
          </p:cNvPr>
          <p:cNvSpPr>
            <a:spLocks noGrp="1"/>
          </p:cNvSpPr>
          <p:nvPr>
            <p:ph type="title"/>
          </p:nvPr>
        </p:nvSpPr>
        <p:spPr/>
        <p:txBody>
          <a:bodyPr/>
          <a:lstStyle/>
          <a:p>
            <a:r>
              <a:rPr lang="en-US" dirty="0"/>
              <a:t>BIAS IN SAMPLE</a:t>
            </a:r>
          </a:p>
        </p:txBody>
      </p:sp>
      <p:pic>
        <p:nvPicPr>
          <p:cNvPr id="4" name="Picture 4" descr="Text&#10;&#10;Description automatically generated">
            <a:extLst>
              <a:ext uri="{FF2B5EF4-FFF2-40B4-BE49-F238E27FC236}">
                <a16:creationId xmlns:a16="http://schemas.microsoft.com/office/drawing/2014/main" id="{785BB1A7-C3C6-02C5-8338-38130BC84D5E}"/>
              </a:ext>
            </a:extLst>
          </p:cNvPr>
          <p:cNvPicPr>
            <a:picLocks noGrp="1" noChangeAspect="1"/>
          </p:cNvPicPr>
          <p:nvPr>
            <p:ph idx="1"/>
          </p:nvPr>
        </p:nvPicPr>
        <p:blipFill>
          <a:blip r:embed="rId2"/>
          <a:stretch>
            <a:fillRect/>
          </a:stretch>
        </p:blipFill>
        <p:spPr>
          <a:xfrm>
            <a:off x="637100" y="2194560"/>
            <a:ext cx="7869800" cy="4069080"/>
          </a:xfrm>
        </p:spPr>
      </p:pic>
    </p:spTree>
    <p:extLst>
      <p:ext uri="{BB962C8B-B14F-4D97-AF65-F5344CB8AC3E}">
        <p14:creationId xmlns:p14="http://schemas.microsoft.com/office/powerpoint/2010/main" val="262389538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Diagram, text&#10;&#10;Description automatically generated">
            <a:extLst>
              <a:ext uri="{FF2B5EF4-FFF2-40B4-BE49-F238E27FC236}">
                <a16:creationId xmlns:a16="http://schemas.microsoft.com/office/drawing/2014/main" id="{3C998F22-1A93-F1E3-7486-29312378D9A7}"/>
              </a:ext>
            </a:extLst>
          </p:cNvPr>
          <p:cNvPicPr>
            <a:picLocks noGrp="1" noChangeAspect="1"/>
          </p:cNvPicPr>
          <p:nvPr>
            <p:ph idx="1"/>
          </p:nvPr>
        </p:nvPicPr>
        <p:blipFill>
          <a:blip r:embed="rId2"/>
          <a:stretch>
            <a:fillRect/>
          </a:stretch>
        </p:blipFill>
        <p:spPr>
          <a:xfrm>
            <a:off x="594360" y="1143000"/>
            <a:ext cx="7955280" cy="5042488"/>
          </a:xfrm>
        </p:spPr>
      </p:pic>
    </p:spTree>
    <p:extLst>
      <p:ext uri="{BB962C8B-B14F-4D97-AF65-F5344CB8AC3E}">
        <p14:creationId xmlns:p14="http://schemas.microsoft.com/office/powerpoint/2010/main" val="361717446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Diagram&#10;&#10;Description automatically generated">
            <a:extLst>
              <a:ext uri="{FF2B5EF4-FFF2-40B4-BE49-F238E27FC236}">
                <a16:creationId xmlns:a16="http://schemas.microsoft.com/office/drawing/2014/main" id="{40B5956B-4F94-364E-8618-A660446AFF5C}"/>
              </a:ext>
            </a:extLst>
          </p:cNvPr>
          <p:cNvPicPr>
            <a:picLocks noGrp="1" noChangeAspect="1"/>
          </p:cNvPicPr>
          <p:nvPr>
            <p:ph idx="1"/>
          </p:nvPr>
        </p:nvPicPr>
        <p:blipFill>
          <a:blip r:embed="rId2"/>
          <a:stretch>
            <a:fillRect/>
          </a:stretch>
        </p:blipFill>
        <p:spPr>
          <a:xfrm>
            <a:off x="594360" y="1143000"/>
            <a:ext cx="7955280" cy="4840204"/>
          </a:xfrm>
        </p:spPr>
      </p:pic>
    </p:spTree>
    <p:extLst>
      <p:ext uri="{BB962C8B-B14F-4D97-AF65-F5344CB8AC3E}">
        <p14:creationId xmlns:p14="http://schemas.microsoft.com/office/powerpoint/2010/main" val="98056823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BACC23-3D6D-8FD4-F259-8110F5520669}"/>
              </a:ext>
            </a:extLst>
          </p:cNvPr>
          <p:cNvSpPr>
            <a:spLocks noGrp="1"/>
          </p:cNvSpPr>
          <p:nvPr>
            <p:ph type="title"/>
          </p:nvPr>
        </p:nvSpPr>
        <p:spPr>
          <a:xfrm>
            <a:off x="784128" y="345107"/>
            <a:ext cx="6377940" cy="1293028"/>
          </a:xfrm>
        </p:spPr>
        <p:txBody>
          <a:bodyPr/>
          <a:lstStyle/>
          <a:p>
            <a:r>
              <a:rPr lang="en-US" dirty="0"/>
              <a:t>Hypothesis testing</a:t>
            </a:r>
          </a:p>
        </p:txBody>
      </p:sp>
      <p:pic>
        <p:nvPicPr>
          <p:cNvPr id="4" name="Picture 4" descr="Text, whiteboard&#10;&#10;Description automatically generated">
            <a:extLst>
              <a:ext uri="{FF2B5EF4-FFF2-40B4-BE49-F238E27FC236}">
                <a16:creationId xmlns:a16="http://schemas.microsoft.com/office/drawing/2014/main" id="{11A439E7-F53A-A445-989B-1D8B49E0C5FA}"/>
              </a:ext>
            </a:extLst>
          </p:cNvPr>
          <p:cNvPicPr>
            <a:picLocks noGrp="1" noChangeAspect="1"/>
          </p:cNvPicPr>
          <p:nvPr>
            <p:ph idx="1"/>
          </p:nvPr>
        </p:nvPicPr>
        <p:blipFill>
          <a:blip r:embed="rId2"/>
          <a:stretch>
            <a:fillRect/>
          </a:stretch>
        </p:blipFill>
        <p:spPr>
          <a:xfrm>
            <a:off x="943748" y="1629154"/>
            <a:ext cx="7605892" cy="4521080"/>
          </a:xfrm>
        </p:spPr>
      </p:pic>
    </p:spTree>
    <p:extLst>
      <p:ext uri="{BB962C8B-B14F-4D97-AF65-F5344CB8AC3E}">
        <p14:creationId xmlns:p14="http://schemas.microsoft.com/office/powerpoint/2010/main" val="216975211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A picture containing table&#10;&#10;Description automatically generated">
            <a:extLst>
              <a:ext uri="{FF2B5EF4-FFF2-40B4-BE49-F238E27FC236}">
                <a16:creationId xmlns:a16="http://schemas.microsoft.com/office/drawing/2014/main" id="{AE4296BC-7B17-C8AB-24F6-87409085369E}"/>
              </a:ext>
            </a:extLst>
          </p:cNvPr>
          <p:cNvPicPr>
            <a:picLocks noGrp="1" noChangeAspect="1"/>
          </p:cNvPicPr>
          <p:nvPr>
            <p:ph idx="1"/>
          </p:nvPr>
        </p:nvPicPr>
        <p:blipFill>
          <a:blip r:embed="rId2"/>
          <a:stretch>
            <a:fillRect/>
          </a:stretch>
        </p:blipFill>
        <p:spPr>
          <a:xfrm>
            <a:off x="524482" y="1219199"/>
            <a:ext cx="7955280" cy="4286237"/>
          </a:xfrm>
        </p:spPr>
      </p:pic>
    </p:spTree>
    <p:extLst>
      <p:ext uri="{BB962C8B-B14F-4D97-AF65-F5344CB8AC3E}">
        <p14:creationId xmlns:p14="http://schemas.microsoft.com/office/powerpoint/2010/main" val="10414999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Grp="1" noChangeAspect="1" noChangeArrowheads="1"/>
          </p:cNvPicPr>
          <p:nvPr>
            <p:ph idx="1"/>
          </p:nvPr>
        </p:nvPicPr>
        <p:blipFill>
          <a:blip r:embed="rId2"/>
          <a:srcRect/>
          <a:stretch>
            <a:fillRect/>
          </a:stretch>
        </p:blipFill>
        <p:spPr bwMode="auto">
          <a:xfrm>
            <a:off x="372457" y="1143000"/>
            <a:ext cx="8314343" cy="5115719"/>
          </a:xfrm>
          <a:prstGeom prst="rect">
            <a:avLst/>
          </a:prstGeom>
          <a:noFill/>
          <a:ln w="9525">
            <a:noFill/>
            <a:miter lim="800000"/>
            <a:headEnd/>
            <a:tailEnd/>
          </a:ln>
          <a:effectLst/>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Graphical user interface, text&#10;&#10;Description automatically generated">
            <a:extLst>
              <a:ext uri="{FF2B5EF4-FFF2-40B4-BE49-F238E27FC236}">
                <a16:creationId xmlns:a16="http://schemas.microsoft.com/office/drawing/2014/main" id="{6DA7E0DD-D708-B5B7-4B77-0D53230AC179}"/>
              </a:ext>
            </a:extLst>
          </p:cNvPr>
          <p:cNvPicPr>
            <a:picLocks noGrp="1" noChangeAspect="1"/>
          </p:cNvPicPr>
          <p:nvPr>
            <p:ph idx="1"/>
          </p:nvPr>
        </p:nvPicPr>
        <p:blipFill>
          <a:blip r:embed="rId2"/>
          <a:stretch>
            <a:fillRect/>
          </a:stretch>
        </p:blipFill>
        <p:spPr>
          <a:xfrm>
            <a:off x="594360" y="1447800"/>
            <a:ext cx="7955280" cy="3983386"/>
          </a:xfrm>
        </p:spPr>
      </p:pic>
    </p:spTree>
    <p:extLst>
      <p:ext uri="{BB962C8B-B14F-4D97-AF65-F5344CB8AC3E}">
        <p14:creationId xmlns:p14="http://schemas.microsoft.com/office/powerpoint/2010/main" val="105967111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Graphical user interface, text, application, email&#10;&#10;Description automatically generated">
            <a:extLst>
              <a:ext uri="{FF2B5EF4-FFF2-40B4-BE49-F238E27FC236}">
                <a16:creationId xmlns:a16="http://schemas.microsoft.com/office/drawing/2014/main" id="{00C80561-0975-7CAC-FCC2-7DFE538B5EE3}"/>
              </a:ext>
            </a:extLst>
          </p:cNvPr>
          <p:cNvPicPr>
            <a:picLocks noGrp="1" noChangeAspect="1"/>
          </p:cNvPicPr>
          <p:nvPr>
            <p:ph idx="1"/>
          </p:nvPr>
        </p:nvPicPr>
        <p:blipFill>
          <a:blip r:embed="rId2"/>
          <a:stretch>
            <a:fillRect/>
          </a:stretch>
        </p:blipFill>
        <p:spPr>
          <a:xfrm>
            <a:off x="898202" y="1219200"/>
            <a:ext cx="7756879" cy="4998720"/>
          </a:xfrm>
        </p:spPr>
      </p:pic>
    </p:spTree>
    <p:extLst>
      <p:ext uri="{BB962C8B-B14F-4D97-AF65-F5344CB8AC3E}">
        <p14:creationId xmlns:p14="http://schemas.microsoft.com/office/powerpoint/2010/main" val="41655718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Histogram&#10;&#10;Description automatically generated">
            <a:extLst>
              <a:ext uri="{FF2B5EF4-FFF2-40B4-BE49-F238E27FC236}">
                <a16:creationId xmlns:a16="http://schemas.microsoft.com/office/drawing/2014/main" id="{0C3C95DE-5962-4631-3798-02F620A1CE82}"/>
              </a:ext>
            </a:extLst>
          </p:cNvPr>
          <p:cNvPicPr>
            <a:picLocks noGrp="1" noChangeAspect="1"/>
          </p:cNvPicPr>
          <p:nvPr>
            <p:ph idx="1"/>
          </p:nvPr>
        </p:nvPicPr>
        <p:blipFill>
          <a:blip r:embed="rId2"/>
          <a:stretch>
            <a:fillRect/>
          </a:stretch>
        </p:blipFill>
        <p:spPr>
          <a:xfrm>
            <a:off x="464614" y="1295400"/>
            <a:ext cx="8045068" cy="4922520"/>
          </a:xfrm>
        </p:spPr>
      </p:pic>
    </p:spTree>
    <p:extLst>
      <p:ext uri="{BB962C8B-B14F-4D97-AF65-F5344CB8AC3E}">
        <p14:creationId xmlns:p14="http://schemas.microsoft.com/office/powerpoint/2010/main" val="255814393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662EED-D91B-1933-1EAB-01468E5E9CBE}"/>
              </a:ext>
            </a:extLst>
          </p:cNvPr>
          <p:cNvSpPr>
            <a:spLocks noGrp="1"/>
          </p:cNvSpPr>
          <p:nvPr>
            <p:ph type="title"/>
          </p:nvPr>
        </p:nvSpPr>
        <p:spPr/>
        <p:txBody>
          <a:bodyPr/>
          <a:lstStyle/>
          <a:p>
            <a:r>
              <a:rPr lang="en-US" dirty="0"/>
              <a:t>Hypothesis Testing</a:t>
            </a:r>
          </a:p>
        </p:txBody>
      </p:sp>
      <p:sp>
        <p:nvSpPr>
          <p:cNvPr id="3" name="Content Placeholder 2">
            <a:extLst>
              <a:ext uri="{FF2B5EF4-FFF2-40B4-BE49-F238E27FC236}">
                <a16:creationId xmlns:a16="http://schemas.microsoft.com/office/drawing/2014/main" id="{F4079DF8-4B8D-E544-1618-3860B4B3E75D}"/>
              </a:ext>
            </a:extLst>
          </p:cNvPr>
          <p:cNvSpPr>
            <a:spLocks noGrp="1"/>
          </p:cNvSpPr>
          <p:nvPr>
            <p:ph idx="1"/>
          </p:nvPr>
        </p:nvSpPr>
        <p:spPr/>
        <p:txBody>
          <a:bodyPr vert="horz" lIns="91440" tIns="45720" rIns="91440" bIns="45720" rtlCol="0" anchor="t">
            <a:normAutofit/>
          </a:bodyPr>
          <a:lstStyle/>
          <a:p>
            <a:r>
              <a:rPr lang="en-US" dirty="0">
                <a:ea typeface="+mn-lt"/>
                <a:cs typeface="+mn-lt"/>
              </a:rPr>
              <a:t>A hypothesis is an </a:t>
            </a:r>
            <a:r>
              <a:rPr lang="en-US" b="1" dirty="0">
                <a:ea typeface="+mn-lt"/>
                <a:cs typeface="+mn-lt"/>
              </a:rPr>
              <a:t>educated guess</a:t>
            </a:r>
            <a:r>
              <a:rPr lang="en-US" dirty="0">
                <a:ea typeface="+mn-lt"/>
                <a:cs typeface="+mn-lt"/>
              </a:rPr>
              <a:t> about something in the world around you. It should be testable, either by experiment or observation. For example:</a:t>
            </a:r>
            <a:endParaRPr lang="en-US" dirty="0"/>
          </a:p>
          <a:p>
            <a:r>
              <a:rPr lang="en-US" dirty="0">
                <a:ea typeface="+mn-lt"/>
                <a:cs typeface="+mn-lt"/>
              </a:rPr>
              <a:t>A new medicine you think might work.</a:t>
            </a:r>
            <a:endParaRPr lang="en-US" dirty="0"/>
          </a:p>
          <a:p>
            <a:r>
              <a:rPr lang="en-US" dirty="0">
                <a:ea typeface="+mn-lt"/>
                <a:cs typeface="+mn-lt"/>
              </a:rPr>
              <a:t>A way of teaching you think might be better.</a:t>
            </a:r>
            <a:endParaRPr lang="en-US" dirty="0"/>
          </a:p>
          <a:p>
            <a:r>
              <a:rPr lang="en-US" dirty="0">
                <a:ea typeface="+mn-lt"/>
                <a:cs typeface="+mn-lt"/>
              </a:rPr>
              <a:t>A possible location of new species.</a:t>
            </a:r>
            <a:endParaRPr lang="en-US" dirty="0"/>
          </a:p>
          <a:p>
            <a:r>
              <a:rPr lang="en-US" dirty="0">
                <a:ea typeface="+mn-lt"/>
                <a:cs typeface="+mn-lt"/>
              </a:rPr>
              <a:t>A fairer way to administer standardized tests.</a:t>
            </a:r>
            <a:endParaRPr lang="en-US" dirty="0"/>
          </a:p>
          <a:p>
            <a:pPr marL="0" indent="0">
              <a:buNone/>
            </a:pPr>
            <a:endParaRPr lang="en-US" dirty="0"/>
          </a:p>
        </p:txBody>
      </p:sp>
    </p:spTree>
    <p:extLst>
      <p:ext uri="{BB962C8B-B14F-4D97-AF65-F5344CB8AC3E}">
        <p14:creationId xmlns:p14="http://schemas.microsoft.com/office/powerpoint/2010/main" val="237209605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CF4FA8-A760-4265-EB12-D051FA7ECBB3}"/>
              </a:ext>
            </a:extLst>
          </p:cNvPr>
          <p:cNvSpPr>
            <a:spLocks noGrp="1"/>
          </p:cNvSpPr>
          <p:nvPr>
            <p:ph type="title"/>
          </p:nvPr>
        </p:nvSpPr>
        <p:spPr/>
        <p:txBody>
          <a:bodyPr>
            <a:normAutofit/>
          </a:bodyPr>
          <a:lstStyle/>
          <a:p>
            <a:r>
              <a:rPr lang="en-US" dirty="0">
                <a:ea typeface="+mj-lt"/>
                <a:cs typeface="+mj-lt"/>
              </a:rPr>
              <a:t>What is a Hypothesis Statement?</a:t>
            </a:r>
            <a:endParaRPr lang="en-US" dirty="0"/>
          </a:p>
        </p:txBody>
      </p:sp>
      <p:sp>
        <p:nvSpPr>
          <p:cNvPr id="3" name="Content Placeholder 2">
            <a:extLst>
              <a:ext uri="{FF2B5EF4-FFF2-40B4-BE49-F238E27FC236}">
                <a16:creationId xmlns:a16="http://schemas.microsoft.com/office/drawing/2014/main" id="{3D8578CE-788F-96D0-38D0-BB4DF4D119B3}"/>
              </a:ext>
            </a:extLst>
          </p:cNvPr>
          <p:cNvSpPr>
            <a:spLocks noGrp="1"/>
          </p:cNvSpPr>
          <p:nvPr>
            <p:ph idx="1"/>
          </p:nvPr>
        </p:nvSpPr>
        <p:spPr/>
        <p:txBody>
          <a:bodyPr vert="horz" lIns="91440" tIns="45720" rIns="91440" bIns="45720" rtlCol="0" anchor="t">
            <a:normAutofit fontScale="92500" lnSpcReduction="20000"/>
          </a:bodyPr>
          <a:lstStyle/>
          <a:p>
            <a:endParaRPr lang="en-US" dirty="0"/>
          </a:p>
          <a:p>
            <a:r>
              <a:rPr lang="en-US" dirty="0">
                <a:ea typeface="+mn-lt"/>
                <a:cs typeface="+mn-lt"/>
              </a:rPr>
              <a:t>If you are going to propose a hypothesis, it’s customary to write a statement. Your statement will look like this:</a:t>
            </a:r>
            <a:br>
              <a:rPr lang="en-US" dirty="0">
                <a:ea typeface="+mn-lt"/>
                <a:cs typeface="+mn-lt"/>
              </a:rPr>
            </a:br>
            <a:r>
              <a:rPr lang="en-US" dirty="0">
                <a:ea typeface="+mn-lt"/>
                <a:cs typeface="+mn-lt"/>
              </a:rPr>
              <a:t>“If I…(do this to an </a:t>
            </a:r>
            <a:r>
              <a:rPr lang="en-US" dirty="0">
                <a:ea typeface="+mn-lt"/>
                <a:cs typeface="+mn-lt"/>
                <a:hlinkClick r:id="rId2"/>
              </a:rPr>
              <a:t>independent variable</a:t>
            </a:r>
            <a:r>
              <a:rPr lang="en-US" dirty="0">
                <a:ea typeface="+mn-lt"/>
                <a:cs typeface="+mn-lt"/>
              </a:rPr>
              <a:t>)….then (this will happen to the </a:t>
            </a:r>
            <a:r>
              <a:rPr lang="en-US" dirty="0">
                <a:ea typeface="+mn-lt"/>
                <a:cs typeface="+mn-lt"/>
                <a:hlinkClick r:id="rId3"/>
              </a:rPr>
              <a:t>dependent variable</a:t>
            </a:r>
            <a:r>
              <a:rPr lang="en-US" dirty="0">
                <a:ea typeface="+mn-lt"/>
                <a:cs typeface="+mn-lt"/>
              </a:rPr>
              <a:t>).”</a:t>
            </a:r>
            <a:br>
              <a:rPr lang="en-US" dirty="0">
                <a:ea typeface="+mn-lt"/>
                <a:cs typeface="+mn-lt"/>
              </a:rPr>
            </a:br>
            <a:r>
              <a:rPr lang="en-US" dirty="0">
                <a:ea typeface="+mn-lt"/>
                <a:cs typeface="+mn-lt"/>
              </a:rPr>
              <a:t>For example:</a:t>
            </a:r>
            <a:endParaRPr lang="en-US" dirty="0"/>
          </a:p>
          <a:p>
            <a:r>
              <a:rPr lang="en-US" dirty="0">
                <a:ea typeface="+mn-lt"/>
                <a:cs typeface="+mn-lt"/>
              </a:rPr>
              <a:t>If I (decrease the amount of water given to herbs) then (the herbs will increase in size).</a:t>
            </a:r>
            <a:endParaRPr lang="en-US" dirty="0"/>
          </a:p>
          <a:p>
            <a:r>
              <a:rPr lang="en-US" dirty="0">
                <a:ea typeface="+mn-lt"/>
                <a:cs typeface="+mn-lt"/>
              </a:rPr>
              <a:t>If I (give patients counseling in addition to medication) then (their overall depression scale will decrease).</a:t>
            </a:r>
            <a:endParaRPr lang="en-US" dirty="0"/>
          </a:p>
          <a:p>
            <a:r>
              <a:rPr lang="en-US" dirty="0">
                <a:ea typeface="+mn-lt"/>
                <a:cs typeface="+mn-lt"/>
              </a:rPr>
              <a:t>If I (give exams at noon instead of 7) then (student test scores will improve).</a:t>
            </a:r>
            <a:endParaRPr lang="en-US" dirty="0"/>
          </a:p>
          <a:p>
            <a:r>
              <a:rPr lang="en-US" dirty="0">
                <a:ea typeface="+mn-lt"/>
                <a:cs typeface="+mn-lt"/>
              </a:rPr>
              <a:t>If I (look in this certain location) then (I am more likely to find new species).</a:t>
            </a:r>
            <a:endParaRPr lang="en-US" dirty="0"/>
          </a:p>
          <a:p>
            <a:endParaRPr lang="en-US" dirty="0"/>
          </a:p>
        </p:txBody>
      </p:sp>
    </p:spTree>
    <p:extLst>
      <p:ext uri="{BB962C8B-B14F-4D97-AF65-F5344CB8AC3E}">
        <p14:creationId xmlns:p14="http://schemas.microsoft.com/office/powerpoint/2010/main" val="263570385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7B1FFD04-E996-D8EF-65A6-8C61F6AE1C53}"/>
              </a:ext>
            </a:extLst>
          </p:cNvPr>
          <p:cNvPicPr>
            <a:picLocks noGrp="1" noChangeAspect="1"/>
          </p:cNvPicPr>
          <p:nvPr>
            <p:ph idx="1"/>
          </p:nvPr>
        </p:nvPicPr>
        <p:blipFill>
          <a:blip r:embed="rId2"/>
          <a:stretch>
            <a:fillRect/>
          </a:stretch>
        </p:blipFill>
        <p:spPr>
          <a:xfrm>
            <a:off x="1102612" y="1143000"/>
            <a:ext cx="7597622" cy="5120640"/>
          </a:xfrm>
        </p:spPr>
      </p:pic>
    </p:spTree>
    <p:extLst>
      <p:ext uri="{BB962C8B-B14F-4D97-AF65-F5344CB8AC3E}">
        <p14:creationId xmlns:p14="http://schemas.microsoft.com/office/powerpoint/2010/main" val="366064394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6236BD28-76FB-6B3A-C8F9-E65386F3FF51}"/>
              </a:ext>
            </a:extLst>
          </p:cNvPr>
          <p:cNvPicPr>
            <a:picLocks noGrp="1" noChangeAspect="1"/>
          </p:cNvPicPr>
          <p:nvPr>
            <p:ph idx="1"/>
          </p:nvPr>
        </p:nvPicPr>
        <p:blipFill>
          <a:blip r:embed="rId2"/>
          <a:stretch>
            <a:fillRect/>
          </a:stretch>
        </p:blipFill>
        <p:spPr>
          <a:xfrm>
            <a:off x="621601" y="1143000"/>
            <a:ext cx="7912227" cy="5120640"/>
          </a:xfrm>
        </p:spPr>
      </p:pic>
    </p:spTree>
    <p:extLst>
      <p:ext uri="{BB962C8B-B14F-4D97-AF65-F5344CB8AC3E}">
        <p14:creationId xmlns:p14="http://schemas.microsoft.com/office/powerpoint/2010/main" val="124842044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44256A-E173-58C6-084C-4BF02BE7E60A}"/>
              </a:ext>
            </a:extLst>
          </p:cNvPr>
          <p:cNvSpPr>
            <a:spLocks noGrp="1"/>
          </p:cNvSpPr>
          <p:nvPr>
            <p:ph type="title"/>
          </p:nvPr>
        </p:nvSpPr>
        <p:spPr/>
        <p:txBody>
          <a:bodyPr/>
          <a:lstStyle/>
          <a:p>
            <a:r>
              <a:rPr lang="en-US" dirty="0"/>
              <a:t>Confidence level</a:t>
            </a:r>
          </a:p>
        </p:txBody>
      </p:sp>
      <p:pic>
        <p:nvPicPr>
          <p:cNvPr id="4" name="Picture 4" descr="Text, table&#10;&#10;Description automatically generated">
            <a:extLst>
              <a:ext uri="{FF2B5EF4-FFF2-40B4-BE49-F238E27FC236}">
                <a16:creationId xmlns:a16="http://schemas.microsoft.com/office/drawing/2014/main" id="{30466445-69DD-93D3-2B85-4A12E22CC3A2}"/>
              </a:ext>
            </a:extLst>
          </p:cNvPr>
          <p:cNvPicPr>
            <a:picLocks noGrp="1" noChangeAspect="1"/>
          </p:cNvPicPr>
          <p:nvPr>
            <p:ph idx="1"/>
          </p:nvPr>
        </p:nvPicPr>
        <p:blipFill>
          <a:blip r:embed="rId2"/>
          <a:stretch>
            <a:fillRect/>
          </a:stretch>
        </p:blipFill>
        <p:spPr>
          <a:xfrm>
            <a:off x="594360" y="1799850"/>
            <a:ext cx="7955280" cy="4092690"/>
          </a:xfrm>
        </p:spPr>
      </p:pic>
    </p:spTree>
    <p:extLst>
      <p:ext uri="{BB962C8B-B14F-4D97-AF65-F5344CB8AC3E}">
        <p14:creationId xmlns:p14="http://schemas.microsoft.com/office/powerpoint/2010/main" val="178636848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Table&#10;&#10;Description automatically generated">
            <a:extLst>
              <a:ext uri="{FF2B5EF4-FFF2-40B4-BE49-F238E27FC236}">
                <a16:creationId xmlns:a16="http://schemas.microsoft.com/office/drawing/2014/main" id="{7459B581-FE44-C455-125A-48E9CF49AC4C}"/>
              </a:ext>
            </a:extLst>
          </p:cNvPr>
          <p:cNvPicPr>
            <a:picLocks noGrp="1" noChangeAspect="1"/>
          </p:cNvPicPr>
          <p:nvPr>
            <p:ph idx="1"/>
          </p:nvPr>
        </p:nvPicPr>
        <p:blipFill>
          <a:blip r:embed="rId2"/>
          <a:stretch>
            <a:fillRect/>
          </a:stretch>
        </p:blipFill>
        <p:spPr>
          <a:xfrm>
            <a:off x="983092" y="1066800"/>
            <a:ext cx="6926355" cy="5160264"/>
          </a:xfrm>
        </p:spPr>
      </p:pic>
    </p:spTree>
    <p:extLst>
      <p:ext uri="{BB962C8B-B14F-4D97-AF65-F5344CB8AC3E}">
        <p14:creationId xmlns:p14="http://schemas.microsoft.com/office/powerpoint/2010/main" val="277922368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EA4207-1DA3-7870-2E03-D2B138E4BA1B}"/>
              </a:ext>
            </a:extLst>
          </p:cNvPr>
          <p:cNvSpPr>
            <a:spLocks noGrp="1"/>
          </p:cNvSpPr>
          <p:nvPr>
            <p:ph type="title"/>
          </p:nvPr>
        </p:nvSpPr>
        <p:spPr>
          <a:xfrm>
            <a:off x="-57150" y="764373"/>
            <a:ext cx="8606790" cy="1293028"/>
          </a:xfrm>
        </p:spPr>
        <p:txBody>
          <a:bodyPr/>
          <a:lstStyle/>
          <a:p>
            <a:r>
              <a:rPr lang="en-US" dirty="0"/>
              <a:t>Common confidence level</a:t>
            </a:r>
          </a:p>
        </p:txBody>
      </p:sp>
      <p:pic>
        <p:nvPicPr>
          <p:cNvPr id="4" name="Picture 4">
            <a:extLst>
              <a:ext uri="{FF2B5EF4-FFF2-40B4-BE49-F238E27FC236}">
                <a16:creationId xmlns:a16="http://schemas.microsoft.com/office/drawing/2014/main" id="{312CA93B-F514-FA16-0317-C5ABBAD9947D}"/>
              </a:ext>
            </a:extLst>
          </p:cNvPr>
          <p:cNvPicPr>
            <a:picLocks noGrp="1" noChangeAspect="1"/>
          </p:cNvPicPr>
          <p:nvPr>
            <p:ph idx="1"/>
          </p:nvPr>
        </p:nvPicPr>
        <p:blipFill>
          <a:blip r:embed="rId2"/>
          <a:stretch>
            <a:fillRect/>
          </a:stretch>
        </p:blipFill>
        <p:spPr>
          <a:xfrm>
            <a:off x="594360" y="1876068"/>
            <a:ext cx="7955280" cy="3951684"/>
          </a:xfrm>
        </p:spPr>
      </p:pic>
    </p:spTree>
    <p:extLst>
      <p:ext uri="{BB962C8B-B14F-4D97-AF65-F5344CB8AC3E}">
        <p14:creationId xmlns:p14="http://schemas.microsoft.com/office/powerpoint/2010/main" val="15945759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4212C5C-DBCA-B99F-C72F-96FC885367FA}"/>
              </a:ext>
            </a:extLst>
          </p:cNvPr>
          <p:cNvSpPr>
            <a:spLocks noGrp="1"/>
          </p:cNvSpPr>
          <p:nvPr>
            <p:ph type="title"/>
          </p:nvPr>
        </p:nvSpPr>
        <p:spPr>
          <a:xfrm>
            <a:off x="594360" y="764373"/>
            <a:ext cx="7955280" cy="1293028"/>
          </a:xfrm>
        </p:spPr>
        <p:txBody>
          <a:bodyPr/>
          <a:lstStyle/>
          <a:p>
            <a:pPr algn="l"/>
            <a:r>
              <a:rPr lang="en-GB" dirty="0"/>
              <a:t>Kind Of Statistics</a:t>
            </a:r>
          </a:p>
        </p:txBody>
      </p:sp>
      <p:sp>
        <p:nvSpPr>
          <p:cNvPr id="3" name="Content Placeholder 2">
            <a:extLst>
              <a:ext uri="{FF2B5EF4-FFF2-40B4-BE49-F238E27FC236}">
                <a16:creationId xmlns:a16="http://schemas.microsoft.com/office/drawing/2014/main" id="{AB54E5B7-FB9D-B014-0AE7-121936C0DE23}"/>
              </a:ext>
            </a:extLst>
          </p:cNvPr>
          <p:cNvSpPr>
            <a:spLocks noGrp="1"/>
          </p:cNvSpPr>
          <p:nvPr>
            <p:ph idx="1"/>
          </p:nvPr>
        </p:nvSpPr>
        <p:spPr>
          <a:xfrm>
            <a:off x="594360" y="2514600"/>
            <a:ext cx="7955280" cy="3749040"/>
          </a:xfrm>
        </p:spPr>
        <p:txBody>
          <a:bodyPr/>
          <a:lstStyle/>
          <a:p>
            <a:pPr marL="0" indent="0">
              <a:buNone/>
            </a:pPr>
            <a:r>
              <a:rPr lang="en-GB" sz="2800" b="1" dirty="0">
                <a:solidFill>
                  <a:srgbClr val="FF0000"/>
                </a:solidFill>
              </a:rPr>
              <a:t>Descriptive Statistics </a:t>
            </a:r>
            <a:r>
              <a:rPr lang="en-GB" dirty="0"/>
              <a:t>– </a:t>
            </a:r>
            <a:r>
              <a:rPr lang="en-GB" sz="2000" dirty="0"/>
              <a:t>Used to describe the basic feature of data in a study.</a:t>
            </a:r>
          </a:p>
          <a:p>
            <a:endParaRPr lang="en-GB" sz="2000" dirty="0"/>
          </a:p>
          <a:p>
            <a:pPr>
              <a:buFont typeface="Wingdings" panose="05000000000000000000" pitchFamily="2" charset="2"/>
              <a:buChar char="q"/>
            </a:pPr>
            <a:r>
              <a:rPr lang="en-GB" sz="2000" dirty="0"/>
              <a:t> </a:t>
            </a:r>
            <a:r>
              <a:rPr lang="en-GB" sz="2000" dirty="0">
                <a:solidFill>
                  <a:schemeClr val="accent2">
                    <a:lumMod val="60000"/>
                    <a:lumOff val="40000"/>
                  </a:schemeClr>
                </a:solidFill>
              </a:rPr>
              <a:t>Measure of Central Tendency</a:t>
            </a:r>
          </a:p>
          <a:p>
            <a:pPr>
              <a:buFont typeface="Wingdings" panose="05000000000000000000" pitchFamily="2" charset="2"/>
              <a:buChar char="q"/>
            </a:pPr>
            <a:r>
              <a:rPr lang="en-GB" sz="2000" dirty="0"/>
              <a:t> </a:t>
            </a:r>
            <a:r>
              <a:rPr lang="en-GB" sz="2000" dirty="0">
                <a:solidFill>
                  <a:schemeClr val="accent2">
                    <a:lumMod val="60000"/>
                    <a:lumOff val="40000"/>
                  </a:schemeClr>
                </a:solidFill>
              </a:rPr>
              <a:t>Measure of Dispersion</a:t>
            </a:r>
          </a:p>
          <a:p>
            <a:endParaRPr lang="en-GB" dirty="0"/>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Graphical user interface, application&#10;&#10;Description automatically generated">
            <a:extLst>
              <a:ext uri="{FF2B5EF4-FFF2-40B4-BE49-F238E27FC236}">
                <a16:creationId xmlns:a16="http://schemas.microsoft.com/office/drawing/2014/main" id="{F07519E6-C41A-EB87-B4FE-A5F65F8D6C3E}"/>
              </a:ext>
            </a:extLst>
          </p:cNvPr>
          <p:cNvPicPr>
            <a:picLocks noGrp="1" noChangeAspect="1"/>
          </p:cNvPicPr>
          <p:nvPr>
            <p:ph idx="1"/>
          </p:nvPr>
        </p:nvPicPr>
        <p:blipFill>
          <a:blip r:embed="rId2"/>
          <a:stretch>
            <a:fillRect/>
          </a:stretch>
        </p:blipFill>
        <p:spPr>
          <a:xfrm>
            <a:off x="594360" y="1219199"/>
            <a:ext cx="7955280" cy="4622569"/>
          </a:xfrm>
        </p:spPr>
      </p:pic>
    </p:spTree>
    <p:extLst>
      <p:ext uri="{BB962C8B-B14F-4D97-AF65-F5344CB8AC3E}">
        <p14:creationId xmlns:p14="http://schemas.microsoft.com/office/powerpoint/2010/main" val="21211696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BAFCF-B58E-158F-608B-5372878179B5}"/>
              </a:ext>
            </a:extLst>
          </p:cNvPr>
          <p:cNvSpPr>
            <a:spLocks noGrp="1"/>
          </p:cNvSpPr>
          <p:nvPr>
            <p:ph type="title"/>
          </p:nvPr>
        </p:nvSpPr>
        <p:spPr/>
        <p:txBody>
          <a:bodyPr/>
          <a:lstStyle/>
          <a:p>
            <a:r>
              <a:rPr lang="en-US" dirty="0"/>
              <a:t>Two tail t test</a:t>
            </a:r>
          </a:p>
        </p:txBody>
      </p:sp>
      <p:pic>
        <p:nvPicPr>
          <p:cNvPr id="4" name="Picture 4" descr="Diagram&#10;&#10;Description automatically generated">
            <a:extLst>
              <a:ext uri="{FF2B5EF4-FFF2-40B4-BE49-F238E27FC236}">
                <a16:creationId xmlns:a16="http://schemas.microsoft.com/office/drawing/2014/main" id="{F36D56A5-1CC6-D9A2-C612-FC2457B37529}"/>
              </a:ext>
            </a:extLst>
          </p:cNvPr>
          <p:cNvPicPr>
            <a:picLocks noGrp="1" noChangeAspect="1"/>
          </p:cNvPicPr>
          <p:nvPr>
            <p:ph idx="1"/>
          </p:nvPr>
        </p:nvPicPr>
        <p:blipFill>
          <a:blip r:embed="rId2"/>
          <a:stretch>
            <a:fillRect/>
          </a:stretch>
        </p:blipFill>
        <p:spPr>
          <a:xfrm>
            <a:off x="640389" y="2194560"/>
            <a:ext cx="7863222" cy="4069080"/>
          </a:xfrm>
        </p:spPr>
      </p:pic>
    </p:spTree>
    <p:extLst>
      <p:ext uri="{BB962C8B-B14F-4D97-AF65-F5344CB8AC3E}">
        <p14:creationId xmlns:p14="http://schemas.microsoft.com/office/powerpoint/2010/main" val="384396357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Diagram&#10;&#10;Description automatically generated">
            <a:extLst>
              <a:ext uri="{FF2B5EF4-FFF2-40B4-BE49-F238E27FC236}">
                <a16:creationId xmlns:a16="http://schemas.microsoft.com/office/drawing/2014/main" id="{98404A56-3005-070E-2FA7-DEB586991531}"/>
              </a:ext>
            </a:extLst>
          </p:cNvPr>
          <p:cNvPicPr>
            <a:picLocks noGrp="1" noChangeAspect="1"/>
          </p:cNvPicPr>
          <p:nvPr>
            <p:ph idx="1"/>
          </p:nvPr>
        </p:nvPicPr>
        <p:blipFill>
          <a:blip r:embed="rId2"/>
          <a:stretch>
            <a:fillRect/>
          </a:stretch>
        </p:blipFill>
        <p:spPr>
          <a:xfrm>
            <a:off x="666118" y="990600"/>
            <a:ext cx="7811763" cy="5273040"/>
          </a:xfrm>
        </p:spPr>
      </p:pic>
    </p:spTree>
    <p:extLst>
      <p:ext uri="{BB962C8B-B14F-4D97-AF65-F5344CB8AC3E}">
        <p14:creationId xmlns:p14="http://schemas.microsoft.com/office/powerpoint/2010/main" val="119969632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6874D093-C4EF-92EB-0493-A6477CC07075}"/>
              </a:ext>
            </a:extLst>
          </p:cNvPr>
          <p:cNvPicPr>
            <a:picLocks noGrp="1" noChangeAspect="1"/>
          </p:cNvPicPr>
          <p:nvPr>
            <p:ph idx="1"/>
          </p:nvPr>
        </p:nvPicPr>
        <p:blipFill>
          <a:blip r:embed="rId2"/>
          <a:stretch>
            <a:fillRect/>
          </a:stretch>
        </p:blipFill>
        <p:spPr>
          <a:xfrm>
            <a:off x="594360" y="990600"/>
            <a:ext cx="7955280" cy="5058172"/>
          </a:xfrm>
        </p:spPr>
      </p:pic>
    </p:spTree>
    <p:extLst>
      <p:ext uri="{BB962C8B-B14F-4D97-AF65-F5344CB8AC3E}">
        <p14:creationId xmlns:p14="http://schemas.microsoft.com/office/powerpoint/2010/main" val="163377386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8FF8A80B-58B6-B8B5-B416-D9170E43C657}"/>
              </a:ext>
            </a:extLst>
          </p:cNvPr>
          <p:cNvPicPr>
            <a:picLocks noGrp="1" noChangeAspect="1"/>
          </p:cNvPicPr>
          <p:nvPr>
            <p:ph idx="1"/>
          </p:nvPr>
        </p:nvPicPr>
        <p:blipFill>
          <a:blip r:embed="rId2"/>
          <a:stretch>
            <a:fillRect/>
          </a:stretch>
        </p:blipFill>
        <p:spPr>
          <a:xfrm>
            <a:off x="594360" y="990600"/>
            <a:ext cx="7955280" cy="5108559"/>
          </a:xfrm>
        </p:spPr>
      </p:pic>
    </p:spTree>
    <p:extLst>
      <p:ext uri="{BB962C8B-B14F-4D97-AF65-F5344CB8AC3E}">
        <p14:creationId xmlns:p14="http://schemas.microsoft.com/office/powerpoint/2010/main" val="257434979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11A840A2-1AD9-EB08-C0D8-14B5E2A07AD4}"/>
              </a:ext>
            </a:extLst>
          </p:cNvPr>
          <p:cNvPicPr>
            <a:picLocks noGrp="1" noChangeAspect="1"/>
          </p:cNvPicPr>
          <p:nvPr>
            <p:ph idx="1"/>
          </p:nvPr>
        </p:nvPicPr>
        <p:blipFill>
          <a:blip r:embed="rId2"/>
          <a:stretch>
            <a:fillRect/>
          </a:stretch>
        </p:blipFill>
        <p:spPr>
          <a:xfrm>
            <a:off x="594360" y="1143000"/>
            <a:ext cx="7955280" cy="5000381"/>
          </a:xfrm>
        </p:spPr>
      </p:pic>
    </p:spTree>
    <p:extLst>
      <p:ext uri="{BB962C8B-B14F-4D97-AF65-F5344CB8AC3E}">
        <p14:creationId xmlns:p14="http://schemas.microsoft.com/office/powerpoint/2010/main" val="15534655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453611-11DD-A87D-EA8D-558A621A11BD}"/>
              </a:ext>
            </a:extLst>
          </p:cNvPr>
          <p:cNvSpPr>
            <a:spLocks noGrp="1"/>
          </p:cNvSpPr>
          <p:nvPr>
            <p:ph type="title"/>
          </p:nvPr>
        </p:nvSpPr>
        <p:spPr>
          <a:xfrm>
            <a:off x="914400" y="4343400"/>
            <a:ext cx="7516767" cy="1902628"/>
          </a:xfrm>
        </p:spPr>
        <p:txBody>
          <a:bodyPr>
            <a:normAutofit/>
          </a:bodyPr>
          <a:lstStyle/>
          <a:p>
            <a:pPr algn="just"/>
            <a:r>
              <a:rPr lang="en-US" sz="2000" b="0" i="0" dirty="0">
                <a:effectLst/>
                <a:latin typeface="NexusSans"/>
              </a:rPr>
              <a:t>If the </a:t>
            </a:r>
            <a:r>
              <a:rPr lang="en-US" sz="2000" b="0" i="1" dirty="0">
                <a:effectLst/>
                <a:latin typeface="NexusSans"/>
              </a:rPr>
              <a:t>p</a:t>
            </a:r>
            <a:r>
              <a:rPr lang="en-US" sz="2000" b="0" i="0" dirty="0">
                <a:effectLst/>
                <a:latin typeface="NexusSans"/>
              </a:rPr>
              <a:t>-value is more than 0.05(for confidence level 95%), then the result is not significant. If the </a:t>
            </a:r>
            <a:r>
              <a:rPr lang="en-US" sz="2000" b="0" i="1" dirty="0">
                <a:effectLst/>
                <a:latin typeface="NexusSans"/>
              </a:rPr>
              <a:t>p</a:t>
            </a:r>
            <a:r>
              <a:rPr lang="en-US" sz="2000" b="0" i="0" dirty="0">
                <a:effectLst/>
                <a:latin typeface="NexusSans"/>
              </a:rPr>
              <a:t>-value is less than 0.05, then the result is significant. If </a:t>
            </a:r>
            <a:r>
              <a:rPr lang="en-US" sz="2000" b="0" i="1" dirty="0">
                <a:effectLst/>
                <a:latin typeface="NexusSans"/>
              </a:rPr>
              <a:t>p</a:t>
            </a:r>
            <a:r>
              <a:rPr lang="en-US" sz="2000" b="0" i="0" dirty="0">
                <a:effectLst/>
                <a:latin typeface="NexusSans"/>
              </a:rPr>
              <a:t> &lt; 0.01(for confidence level 99%), then it is highly significant, and so forth.</a:t>
            </a:r>
            <a:endParaRPr lang="en-US" sz="2000" dirty="0"/>
          </a:p>
        </p:txBody>
      </p:sp>
      <p:pic>
        <p:nvPicPr>
          <p:cNvPr id="4" name="Picture 4" descr="Graphical user interface, text&#10;&#10;Description automatically generated">
            <a:extLst>
              <a:ext uri="{FF2B5EF4-FFF2-40B4-BE49-F238E27FC236}">
                <a16:creationId xmlns:a16="http://schemas.microsoft.com/office/drawing/2014/main" id="{A11AFC45-0002-A2DD-E945-D083FF2CBBDA}"/>
              </a:ext>
            </a:extLst>
          </p:cNvPr>
          <p:cNvPicPr>
            <a:picLocks noGrp="1" noChangeAspect="1"/>
          </p:cNvPicPr>
          <p:nvPr>
            <p:ph idx="1"/>
          </p:nvPr>
        </p:nvPicPr>
        <p:blipFill>
          <a:blip r:embed="rId2"/>
          <a:stretch>
            <a:fillRect/>
          </a:stretch>
        </p:blipFill>
        <p:spPr>
          <a:xfrm>
            <a:off x="914400" y="1143000"/>
            <a:ext cx="7718334" cy="3352800"/>
          </a:xfrm>
        </p:spPr>
      </p:pic>
    </p:spTree>
    <p:extLst>
      <p:ext uri="{BB962C8B-B14F-4D97-AF65-F5344CB8AC3E}">
        <p14:creationId xmlns:p14="http://schemas.microsoft.com/office/powerpoint/2010/main" val="302625507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Graphical user interface, application, chat or text message&#10;&#10;Description automatically generated">
            <a:extLst>
              <a:ext uri="{FF2B5EF4-FFF2-40B4-BE49-F238E27FC236}">
                <a16:creationId xmlns:a16="http://schemas.microsoft.com/office/drawing/2014/main" id="{10DA1776-283A-B786-88AF-20D705751BF7}"/>
              </a:ext>
            </a:extLst>
          </p:cNvPr>
          <p:cNvPicPr>
            <a:picLocks noGrp="1" noChangeAspect="1"/>
          </p:cNvPicPr>
          <p:nvPr>
            <p:ph idx="1"/>
          </p:nvPr>
        </p:nvPicPr>
        <p:blipFill>
          <a:blip r:embed="rId2"/>
          <a:stretch>
            <a:fillRect/>
          </a:stretch>
        </p:blipFill>
        <p:spPr>
          <a:xfrm>
            <a:off x="1222333" y="914400"/>
            <a:ext cx="7327983" cy="5303520"/>
          </a:xfrm>
        </p:spPr>
      </p:pic>
    </p:spTree>
    <p:extLst>
      <p:ext uri="{BB962C8B-B14F-4D97-AF65-F5344CB8AC3E}">
        <p14:creationId xmlns:p14="http://schemas.microsoft.com/office/powerpoint/2010/main" val="339656293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61CBCF-F349-F841-5F4C-D2F54D4D34BF}"/>
              </a:ext>
            </a:extLst>
          </p:cNvPr>
          <p:cNvSpPr>
            <a:spLocks noGrp="1"/>
          </p:cNvSpPr>
          <p:nvPr>
            <p:ph type="title"/>
          </p:nvPr>
        </p:nvSpPr>
        <p:spPr/>
        <p:txBody>
          <a:bodyPr/>
          <a:lstStyle/>
          <a:p>
            <a:endParaRPr lang="en-US"/>
          </a:p>
        </p:txBody>
      </p:sp>
      <p:pic>
        <p:nvPicPr>
          <p:cNvPr id="4" name="Picture 4" descr="Diagram&#10;&#10;Description automatically generated">
            <a:extLst>
              <a:ext uri="{FF2B5EF4-FFF2-40B4-BE49-F238E27FC236}">
                <a16:creationId xmlns:a16="http://schemas.microsoft.com/office/drawing/2014/main" id="{2DF8FD11-52C4-69DD-FA42-235490AC27FB}"/>
              </a:ext>
            </a:extLst>
          </p:cNvPr>
          <p:cNvPicPr>
            <a:picLocks noGrp="1" noChangeAspect="1"/>
          </p:cNvPicPr>
          <p:nvPr>
            <p:ph idx="1"/>
          </p:nvPr>
        </p:nvPicPr>
        <p:blipFill>
          <a:blip r:embed="rId2"/>
          <a:stretch>
            <a:fillRect/>
          </a:stretch>
        </p:blipFill>
        <p:spPr>
          <a:xfrm>
            <a:off x="594360" y="762013"/>
            <a:ext cx="7955280" cy="4831053"/>
          </a:xfrm>
        </p:spPr>
      </p:pic>
    </p:spTree>
    <p:extLst>
      <p:ext uri="{BB962C8B-B14F-4D97-AF65-F5344CB8AC3E}">
        <p14:creationId xmlns:p14="http://schemas.microsoft.com/office/powerpoint/2010/main" val="147313611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A picture containing text, bird, aquatic bird&#10;&#10;Description automatically generated">
            <a:extLst>
              <a:ext uri="{FF2B5EF4-FFF2-40B4-BE49-F238E27FC236}">
                <a16:creationId xmlns:a16="http://schemas.microsoft.com/office/drawing/2014/main" id="{08A4A56F-2C55-FECA-D647-BCE3B5D00599}"/>
              </a:ext>
            </a:extLst>
          </p:cNvPr>
          <p:cNvPicPr>
            <a:picLocks noGrp="1" noChangeAspect="1"/>
          </p:cNvPicPr>
          <p:nvPr>
            <p:ph idx="1"/>
          </p:nvPr>
        </p:nvPicPr>
        <p:blipFill>
          <a:blip r:embed="rId2"/>
          <a:stretch>
            <a:fillRect/>
          </a:stretch>
        </p:blipFill>
        <p:spPr>
          <a:xfrm>
            <a:off x="428636" y="1066800"/>
            <a:ext cx="8469607" cy="5196840"/>
          </a:xfrm>
        </p:spPr>
      </p:pic>
    </p:spTree>
    <p:extLst>
      <p:ext uri="{BB962C8B-B14F-4D97-AF65-F5344CB8AC3E}">
        <p14:creationId xmlns:p14="http://schemas.microsoft.com/office/powerpoint/2010/main" val="29588377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46548C1-319D-62C8-A54F-7DA7660DA4F4}"/>
              </a:ext>
            </a:extLst>
          </p:cNvPr>
          <p:cNvSpPr>
            <a:spLocks noGrp="1"/>
          </p:cNvSpPr>
          <p:nvPr>
            <p:ph idx="1"/>
          </p:nvPr>
        </p:nvSpPr>
        <p:spPr>
          <a:xfrm>
            <a:off x="533400" y="1600200"/>
            <a:ext cx="7955280" cy="3688080"/>
          </a:xfrm>
        </p:spPr>
        <p:txBody>
          <a:bodyPr/>
          <a:lstStyle/>
          <a:p>
            <a:pPr marL="0" indent="0" algn="just">
              <a:buNone/>
            </a:pPr>
            <a:r>
              <a:rPr lang="en-GB" sz="2800" b="1" dirty="0">
                <a:solidFill>
                  <a:srgbClr val="FF0000"/>
                </a:solidFill>
              </a:rPr>
              <a:t>Inferential Statistics- </a:t>
            </a:r>
            <a:r>
              <a:rPr lang="en-GB" sz="2400" dirty="0"/>
              <a:t>Used</a:t>
            </a:r>
            <a:r>
              <a:rPr lang="en-GB" sz="2400" dirty="0">
                <a:solidFill>
                  <a:srgbClr val="FF0000"/>
                </a:solidFill>
              </a:rPr>
              <a:t> </a:t>
            </a:r>
            <a:r>
              <a:rPr lang="en-GB" sz="2400" dirty="0"/>
              <a:t>to make judgement ,Observe difference between groups ,draw inferences, reach conclusion beyond the immediate data.</a:t>
            </a:r>
          </a:p>
          <a:p>
            <a:endParaRPr lang="en-GB" sz="2400" dirty="0"/>
          </a:p>
          <a:p>
            <a:pPr>
              <a:buFont typeface="Wingdings" panose="05000000000000000000" pitchFamily="2" charset="2"/>
              <a:buChar char="q"/>
            </a:pPr>
            <a:r>
              <a:rPr lang="en-GB" sz="2000" dirty="0">
                <a:solidFill>
                  <a:schemeClr val="accent2">
                    <a:lumMod val="60000"/>
                    <a:lumOff val="40000"/>
                  </a:schemeClr>
                </a:solidFill>
              </a:rPr>
              <a:t>Hypothesis testing</a:t>
            </a:r>
          </a:p>
          <a:p>
            <a:pPr>
              <a:buFont typeface="Wingdings" panose="05000000000000000000" pitchFamily="2" charset="2"/>
              <a:buChar char="q"/>
            </a:pPr>
            <a:r>
              <a:rPr lang="en-GB" sz="2000" dirty="0">
                <a:solidFill>
                  <a:schemeClr val="accent2">
                    <a:lumMod val="60000"/>
                    <a:lumOff val="40000"/>
                  </a:schemeClr>
                </a:solidFill>
              </a:rPr>
              <a:t>Corelation Testing</a:t>
            </a:r>
          </a:p>
          <a:p>
            <a:endParaRPr lang="en-GB" dirty="0"/>
          </a:p>
          <a:p>
            <a:endParaRPr lang="en-GB" dirty="0"/>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A43FF1CB-5319-ACCF-9CBD-24D8CF2F40B5}"/>
              </a:ext>
            </a:extLst>
          </p:cNvPr>
          <p:cNvPicPr>
            <a:picLocks noGrp="1" noChangeAspect="1"/>
          </p:cNvPicPr>
          <p:nvPr>
            <p:ph idx="1"/>
          </p:nvPr>
        </p:nvPicPr>
        <p:blipFill>
          <a:blip r:embed="rId2"/>
          <a:stretch>
            <a:fillRect/>
          </a:stretch>
        </p:blipFill>
        <p:spPr>
          <a:xfrm>
            <a:off x="594360" y="1066800"/>
            <a:ext cx="7955280" cy="5071253"/>
          </a:xfrm>
        </p:spPr>
      </p:pic>
    </p:spTree>
    <p:extLst>
      <p:ext uri="{BB962C8B-B14F-4D97-AF65-F5344CB8AC3E}">
        <p14:creationId xmlns:p14="http://schemas.microsoft.com/office/powerpoint/2010/main" val="306486361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D640DF-727E-C858-8533-8AAD5F9E28E3}"/>
              </a:ext>
            </a:extLst>
          </p:cNvPr>
          <p:cNvSpPr>
            <a:spLocks noGrp="1"/>
          </p:cNvSpPr>
          <p:nvPr>
            <p:ph type="title"/>
          </p:nvPr>
        </p:nvSpPr>
        <p:spPr/>
        <p:txBody>
          <a:bodyPr/>
          <a:lstStyle/>
          <a:p>
            <a:pPr algn="ctr"/>
            <a:r>
              <a:rPr lang="en-US" dirty="0"/>
              <a:t>One tail t test</a:t>
            </a:r>
            <a:endParaRPr lang="en-US"/>
          </a:p>
        </p:txBody>
      </p:sp>
      <p:pic>
        <p:nvPicPr>
          <p:cNvPr id="4" name="Picture 4" descr="Graphical user interface, text, table&#10;&#10;Description automatically generated">
            <a:extLst>
              <a:ext uri="{FF2B5EF4-FFF2-40B4-BE49-F238E27FC236}">
                <a16:creationId xmlns:a16="http://schemas.microsoft.com/office/drawing/2014/main" id="{2A78ECD7-9618-94FE-4BC5-6FF53C804D99}"/>
              </a:ext>
            </a:extLst>
          </p:cNvPr>
          <p:cNvPicPr>
            <a:picLocks noGrp="1" noChangeAspect="1"/>
          </p:cNvPicPr>
          <p:nvPr>
            <p:ph idx="1"/>
          </p:nvPr>
        </p:nvPicPr>
        <p:blipFill>
          <a:blip r:embed="rId2"/>
          <a:stretch>
            <a:fillRect/>
          </a:stretch>
        </p:blipFill>
        <p:spPr>
          <a:xfrm>
            <a:off x="594360" y="1783598"/>
            <a:ext cx="7955280" cy="4308073"/>
          </a:xfrm>
        </p:spPr>
      </p:pic>
    </p:spTree>
    <p:extLst>
      <p:ext uri="{BB962C8B-B14F-4D97-AF65-F5344CB8AC3E}">
        <p14:creationId xmlns:p14="http://schemas.microsoft.com/office/powerpoint/2010/main" val="76037708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Diagram&#10;&#10;Description automatically generated">
            <a:extLst>
              <a:ext uri="{FF2B5EF4-FFF2-40B4-BE49-F238E27FC236}">
                <a16:creationId xmlns:a16="http://schemas.microsoft.com/office/drawing/2014/main" id="{DD23AA20-A245-667C-DD8E-30E9515340C3}"/>
              </a:ext>
            </a:extLst>
          </p:cNvPr>
          <p:cNvPicPr>
            <a:picLocks noGrp="1" noChangeAspect="1"/>
          </p:cNvPicPr>
          <p:nvPr>
            <p:ph idx="1"/>
          </p:nvPr>
        </p:nvPicPr>
        <p:blipFill>
          <a:blip r:embed="rId2"/>
          <a:stretch>
            <a:fillRect/>
          </a:stretch>
        </p:blipFill>
        <p:spPr>
          <a:xfrm>
            <a:off x="791714" y="1066800"/>
            <a:ext cx="7560571" cy="5196840"/>
          </a:xfrm>
        </p:spPr>
      </p:pic>
    </p:spTree>
    <p:extLst>
      <p:ext uri="{BB962C8B-B14F-4D97-AF65-F5344CB8AC3E}">
        <p14:creationId xmlns:p14="http://schemas.microsoft.com/office/powerpoint/2010/main" val="340539833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CE1812-BAE7-B7F6-4FEA-905FEC5BFEE5}"/>
              </a:ext>
            </a:extLst>
          </p:cNvPr>
          <p:cNvSpPr>
            <a:spLocks noGrp="1"/>
          </p:cNvSpPr>
          <p:nvPr>
            <p:ph type="title"/>
          </p:nvPr>
        </p:nvSpPr>
        <p:spPr/>
        <p:txBody>
          <a:bodyPr/>
          <a:lstStyle/>
          <a:p>
            <a:r>
              <a:rPr lang="en-US" dirty="0"/>
              <a:t>Estimation of error</a:t>
            </a:r>
          </a:p>
        </p:txBody>
      </p:sp>
      <p:pic>
        <p:nvPicPr>
          <p:cNvPr id="4" name="Picture 4" descr="Diagram&#10;&#10;Description automatically generated">
            <a:extLst>
              <a:ext uri="{FF2B5EF4-FFF2-40B4-BE49-F238E27FC236}">
                <a16:creationId xmlns:a16="http://schemas.microsoft.com/office/drawing/2014/main" id="{F3DBFADB-1AE0-7128-AE1B-06ACAE5100CB}"/>
              </a:ext>
            </a:extLst>
          </p:cNvPr>
          <p:cNvPicPr>
            <a:picLocks noGrp="1" noChangeAspect="1"/>
          </p:cNvPicPr>
          <p:nvPr>
            <p:ph idx="1"/>
          </p:nvPr>
        </p:nvPicPr>
        <p:blipFill>
          <a:blip r:embed="rId2"/>
          <a:stretch>
            <a:fillRect/>
          </a:stretch>
        </p:blipFill>
        <p:spPr>
          <a:xfrm>
            <a:off x="594360" y="1907042"/>
            <a:ext cx="7955280" cy="4164954"/>
          </a:xfrm>
        </p:spPr>
      </p:pic>
    </p:spTree>
    <p:extLst>
      <p:ext uri="{BB962C8B-B14F-4D97-AF65-F5344CB8AC3E}">
        <p14:creationId xmlns:p14="http://schemas.microsoft.com/office/powerpoint/2010/main" val="188331629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A picture containing text, person&#10;&#10;Description automatically generated">
            <a:extLst>
              <a:ext uri="{FF2B5EF4-FFF2-40B4-BE49-F238E27FC236}">
                <a16:creationId xmlns:a16="http://schemas.microsoft.com/office/drawing/2014/main" id="{897922EC-09BF-8BFC-8D30-B4DF42FA5737}"/>
              </a:ext>
            </a:extLst>
          </p:cNvPr>
          <p:cNvPicPr>
            <a:picLocks noGrp="1" noChangeAspect="1"/>
          </p:cNvPicPr>
          <p:nvPr>
            <p:ph idx="1"/>
          </p:nvPr>
        </p:nvPicPr>
        <p:blipFill>
          <a:blip r:embed="rId2"/>
          <a:stretch>
            <a:fillRect/>
          </a:stretch>
        </p:blipFill>
        <p:spPr>
          <a:xfrm>
            <a:off x="1236899" y="1143000"/>
            <a:ext cx="7309083" cy="5120640"/>
          </a:xfrm>
        </p:spPr>
      </p:pic>
    </p:spTree>
    <p:extLst>
      <p:ext uri="{BB962C8B-B14F-4D97-AF65-F5344CB8AC3E}">
        <p14:creationId xmlns:p14="http://schemas.microsoft.com/office/powerpoint/2010/main" val="183021340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BAA73-A3D5-9CF2-A7A9-3DC95ACE8E2A}"/>
              </a:ext>
            </a:extLst>
          </p:cNvPr>
          <p:cNvSpPr>
            <a:spLocks noGrp="1"/>
          </p:cNvSpPr>
          <p:nvPr>
            <p:ph type="title"/>
          </p:nvPr>
        </p:nvSpPr>
        <p:spPr/>
        <p:txBody>
          <a:bodyPr/>
          <a:lstStyle/>
          <a:p>
            <a:r>
              <a:rPr lang="en-US" dirty="0"/>
              <a:t>Type1/type2 error</a:t>
            </a:r>
          </a:p>
        </p:txBody>
      </p:sp>
      <p:pic>
        <p:nvPicPr>
          <p:cNvPr id="4" name="Picture 4" descr="Timeline&#10;&#10;Description automatically generated">
            <a:extLst>
              <a:ext uri="{FF2B5EF4-FFF2-40B4-BE49-F238E27FC236}">
                <a16:creationId xmlns:a16="http://schemas.microsoft.com/office/drawing/2014/main" id="{BFB4E53F-773B-CD17-449C-D4B57C5DE9CC}"/>
              </a:ext>
            </a:extLst>
          </p:cNvPr>
          <p:cNvPicPr>
            <a:picLocks noGrp="1" noChangeAspect="1"/>
          </p:cNvPicPr>
          <p:nvPr>
            <p:ph idx="1"/>
          </p:nvPr>
        </p:nvPicPr>
        <p:blipFill>
          <a:blip r:embed="rId2"/>
          <a:stretch>
            <a:fillRect/>
          </a:stretch>
        </p:blipFill>
        <p:spPr>
          <a:xfrm>
            <a:off x="324831" y="1802035"/>
            <a:ext cx="8105017" cy="4624530"/>
          </a:xfrm>
        </p:spPr>
      </p:pic>
    </p:spTree>
    <p:extLst>
      <p:ext uri="{BB962C8B-B14F-4D97-AF65-F5344CB8AC3E}">
        <p14:creationId xmlns:p14="http://schemas.microsoft.com/office/powerpoint/2010/main" val="161387596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A picture containing email&#10;&#10;Description automatically generated">
            <a:extLst>
              <a:ext uri="{FF2B5EF4-FFF2-40B4-BE49-F238E27FC236}">
                <a16:creationId xmlns:a16="http://schemas.microsoft.com/office/drawing/2014/main" id="{38D82478-26F8-717B-6199-468D41260BE3}"/>
              </a:ext>
            </a:extLst>
          </p:cNvPr>
          <p:cNvPicPr>
            <a:picLocks noGrp="1" noChangeAspect="1"/>
          </p:cNvPicPr>
          <p:nvPr>
            <p:ph idx="1"/>
          </p:nvPr>
        </p:nvPicPr>
        <p:blipFill>
          <a:blip r:embed="rId2"/>
          <a:stretch>
            <a:fillRect/>
          </a:stretch>
        </p:blipFill>
        <p:spPr>
          <a:xfrm>
            <a:off x="594360" y="1143000"/>
            <a:ext cx="7955280" cy="5021816"/>
          </a:xfrm>
        </p:spPr>
      </p:pic>
    </p:spTree>
    <p:extLst>
      <p:ext uri="{BB962C8B-B14F-4D97-AF65-F5344CB8AC3E}">
        <p14:creationId xmlns:p14="http://schemas.microsoft.com/office/powerpoint/2010/main" val="199210720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A picture containing chart&#10;&#10;Description automatically generated">
            <a:extLst>
              <a:ext uri="{FF2B5EF4-FFF2-40B4-BE49-F238E27FC236}">
                <a16:creationId xmlns:a16="http://schemas.microsoft.com/office/drawing/2014/main" id="{690D9116-0FDA-69DC-31AA-763E1E46F5F8}"/>
              </a:ext>
            </a:extLst>
          </p:cNvPr>
          <p:cNvPicPr>
            <a:picLocks noGrp="1" noChangeAspect="1"/>
          </p:cNvPicPr>
          <p:nvPr>
            <p:ph idx="1"/>
          </p:nvPr>
        </p:nvPicPr>
        <p:blipFill>
          <a:blip r:embed="rId2"/>
          <a:stretch>
            <a:fillRect/>
          </a:stretch>
        </p:blipFill>
        <p:spPr>
          <a:xfrm>
            <a:off x="838200" y="1600200"/>
            <a:ext cx="7955280" cy="3506193"/>
          </a:xfrm>
        </p:spPr>
      </p:pic>
    </p:spTree>
    <p:extLst>
      <p:ext uri="{BB962C8B-B14F-4D97-AF65-F5344CB8AC3E}">
        <p14:creationId xmlns:p14="http://schemas.microsoft.com/office/powerpoint/2010/main" val="173888690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1" descr="A picture containing icon&#10;&#10;Description automatically generated">
            <a:extLst>
              <a:ext uri="{FF2B5EF4-FFF2-40B4-BE49-F238E27FC236}">
                <a16:creationId xmlns:a16="http://schemas.microsoft.com/office/drawing/2014/main" id="{5DB745BA-EDEA-5E7B-529E-4A5C73FE356D}"/>
              </a:ext>
            </a:extLst>
          </p:cNvPr>
          <p:cNvPicPr>
            <a:picLocks noGrp="1" noChangeAspect="1"/>
          </p:cNvPicPr>
          <p:nvPr>
            <p:ph idx="1"/>
          </p:nvPr>
        </p:nvPicPr>
        <p:blipFill>
          <a:blip r:embed="rId2"/>
          <a:stretch>
            <a:fillRect/>
          </a:stretch>
        </p:blipFill>
        <p:spPr>
          <a:xfrm>
            <a:off x="594360" y="1295400"/>
            <a:ext cx="7955280" cy="4793925"/>
          </a:xfrm>
        </p:spPr>
      </p:pic>
    </p:spTree>
    <p:extLst>
      <p:ext uri="{BB962C8B-B14F-4D97-AF65-F5344CB8AC3E}">
        <p14:creationId xmlns:p14="http://schemas.microsoft.com/office/powerpoint/2010/main" val="28711310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4373"/>
            <a:ext cx="8244840" cy="1293028"/>
          </a:xfrm>
        </p:spPr>
        <p:txBody>
          <a:bodyPr/>
          <a:lstStyle/>
          <a:p>
            <a:pPr algn="l"/>
            <a:r>
              <a:rPr lang="en-US" dirty="0"/>
              <a:t>Descriptive statistics</a:t>
            </a:r>
          </a:p>
        </p:txBody>
      </p:sp>
      <p:pic>
        <p:nvPicPr>
          <p:cNvPr id="2050" name="Picture 2"/>
          <p:cNvPicPr>
            <a:picLocks noGrp="1" noChangeAspect="1" noChangeArrowheads="1"/>
          </p:cNvPicPr>
          <p:nvPr>
            <p:ph idx="1"/>
          </p:nvPr>
        </p:nvPicPr>
        <p:blipFill>
          <a:blip r:embed="rId2"/>
          <a:stretch>
            <a:fillRect/>
          </a:stretch>
        </p:blipFill>
        <p:spPr bwMode="auto">
          <a:xfrm>
            <a:off x="304800" y="2286000"/>
            <a:ext cx="7387628" cy="4114800"/>
          </a:xfrm>
          <a:prstGeom prst="rect">
            <a:avLst/>
          </a:prstGeom>
          <a:noFill/>
          <a:ln w="9525">
            <a:noFill/>
            <a:miter lim="800000"/>
            <a:headEnd/>
            <a:tailEnd/>
          </a:ln>
          <a:effectLst/>
        </p:spPr>
      </p:pic>
    </p:spTree>
  </p:cSld>
  <p:clrMapOvr>
    <a:masterClrMapping/>
  </p:clrMapOvr>
</p:sld>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8F31A783-2159-4870-BC29-2BA7D038EA44}"/>
    </a:ext>
  </a:extLst>
</a:theme>
</file>

<file path=docProps/app.xml><?xml version="1.0" encoding="utf-8"?>
<Properties xmlns="http://schemas.openxmlformats.org/officeDocument/2006/extended-properties" xmlns:vt="http://schemas.openxmlformats.org/officeDocument/2006/docPropsVTypes">
  <Template>TM04033937[[fn=Vapor Trail]]</Template>
  <TotalTime>0</TotalTime>
  <Words>1078</Words>
  <Application>Microsoft Office PowerPoint</Application>
  <PresentationFormat>On-screen Show (4:3)</PresentationFormat>
  <Paragraphs>154</Paragraphs>
  <Slides>88</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88</vt:i4>
      </vt:variant>
    </vt:vector>
  </HeadingPairs>
  <TitlesOfParts>
    <vt:vector size="94" baseType="lpstr">
      <vt:lpstr>Arial</vt:lpstr>
      <vt:lpstr>Century Gothic</vt:lpstr>
      <vt:lpstr>NexusSans</vt:lpstr>
      <vt:lpstr>proxima-nova</vt:lpstr>
      <vt:lpstr>Wingdings</vt:lpstr>
      <vt:lpstr>Vapor Trail</vt:lpstr>
      <vt:lpstr>What is data science?</vt:lpstr>
      <vt:lpstr>PowerPoint Presentation</vt:lpstr>
      <vt:lpstr>Statistics/Data/information</vt:lpstr>
      <vt:lpstr>PowerPoint Presentation</vt:lpstr>
      <vt:lpstr>PowerPoint Presentation</vt:lpstr>
      <vt:lpstr>PowerPoint Presentation</vt:lpstr>
      <vt:lpstr>Kind Of Statistics</vt:lpstr>
      <vt:lpstr>PowerPoint Presentation</vt:lpstr>
      <vt:lpstr>Descriptive statistics</vt:lpstr>
      <vt:lpstr>PowerPoint Presentation</vt:lpstr>
      <vt:lpstr>PowerPoint Presentation</vt:lpstr>
      <vt:lpstr>Descriptive statistics</vt:lpstr>
      <vt:lpstr>Descriptive Statistics</vt:lpstr>
      <vt:lpstr>Normal DISTRIBUTION </vt:lpstr>
      <vt:lpstr>MEAN MEDIAN MODE</vt:lpstr>
      <vt:lpstr>MEDIAN(Less affected by outliers)</vt:lpstr>
      <vt:lpstr>Consider Again?</vt:lpstr>
      <vt:lpstr>MODE</vt:lpstr>
      <vt:lpstr>Problem with mode</vt:lpstr>
      <vt:lpstr>What happens when the data is skewed?</vt:lpstr>
      <vt:lpstr>When to use what?</vt:lpstr>
      <vt:lpstr>Consider the type of variables</vt:lpstr>
      <vt:lpstr>Remember this....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Calculating Variance and standard deviation</vt:lpstr>
      <vt:lpstr>PowerPoint Presentation</vt:lpstr>
      <vt:lpstr>PowerPoint Presentation</vt:lpstr>
      <vt:lpstr>PowerPoint Presentation</vt:lpstr>
      <vt:lpstr>PowerPoint Presentation</vt:lpstr>
      <vt:lpstr>PowerPoint Presentation</vt:lpstr>
      <vt:lpstr>Eye openers</vt:lpstr>
      <vt:lpstr>Common distribution</vt:lpstr>
      <vt:lpstr>PowerPoint Presentation</vt:lpstr>
      <vt:lpstr>    Skewness is usually described as a measure of a dataset’s symmetry – or lack of symmetry.   A perfectly symmetrical data set will have a skewness of 0.   The normal distribution has a skewness of 0. A positive skewness indicates that the size of the right-handed tail is larger than the left-handed tail and vise versa.   </vt:lpstr>
      <vt:lpstr>Kurtosis is a measure of the combined sizes of the two tails.  It measures the amount of probability in the tails.  The value is often compared to the kurtosis of the normal distribution, which is equal to 3.  If the kurtosis is greater than 3, then the dataset has heavier tails than a normal distribution (more in the tails).  If the kurtosis is less than 3, then the dataset has lighter tails than a normal distribution (less in the tails)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BIAS IN SAMPLE</vt:lpstr>
      <vt:lpstr>PowerPoint Presentation</vt:lpstr>
      <vt:lpstr>PowerPoint Presentation</vt:lpstr>
      <vt:lpstr>Hypothesis testing</vt:lpstr>
      <vt:lpstr>PowerPoint Presentation</vt:lpstr>
      <vt:lpstr>PowerPoint Presentation</vt:lpstr>
      <vt:lpstr>PowerPoint Presentation</vt:lpstr>
      <vt:lpstr>PowerPoint Presentation</vt:lpstr>
      <vt:lpstr>Hypothesis Testing</vt:lpstr>
      <vt:lpstr>What is a Hypothesis Statement?</vt:lpstr>
      <vt:lpstr>PowerPoint Presentation</vt:lpstr>
      <vt:lpstr>PowerPoint Presentation</vt:lpstr>
      <vt:lpstr>Confidence level</vt:lpstr>
      <vt:lpstr>PowerPoint Presentation</vt:lpstr>
      <vt:lpstr>Common confidence level</vt:lpstr>
      <vt:lpstr>PowerPoint Presentation</vt:lpstr>
      <vt:lpstr>Two tail t test</vt:lpstr>
      <vt:lpstr>PowerPoint Presentation</vt:lpstr>
      <vt:lpstr>PowerPoint Presentation</vt:lpstr>
      <vt:lpstr>PowerPoint Presentation</vt:lpstr>
      <vt:lpstr>PowerPoint Presentation</vt:lpstr>
      <vt:lpstr>If the p-value is more than 0.05(for confidence level 95%), then the result is not significant. If the p-value is less than 0.05, then the result is significant. If p &lt; 0.01(for confidence level 99%), then it is highly significant, and so forth.</vt:lpstr>
      <vt:lpstr>PowerPoint Presentation</vt:lpstr>
      <vt:lpstr>PowerPoint Presentation</vt:lpstr>
      <vt:lpstr>PowerPoint Presentation</vt:lpstr>
      <vt:lpstr>PowerPoint Presentation</vt:lpstr>
      <vt:lpstr>One tail t test</vt:lpstr>
      <vt:lpstr>PowerPoint Presentation</vt:lpstr>
      <vt:lpstr>Estimation of error</vt:lpstr>
      <vt:lpstr>PowerPoint Presentation</vt:lpstr>
      <vt:lpstr>Type1/type2 error</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What is data science?</dc:title>
  <dc:creator>Shuban</dc:creator>
  <cp:lastModifiedBy>Minakshi Gautam</cp:lastModifiedBy>
  <cp:revision>726</cp:revision>
  <dcterms:created xsi:type="dcterms:W3CDTF">2022-12-29T17:43:16Z</dcterms:created>
  <dcterms:modified xsi:type="dcterms:W3CDTF">2023-10-09T10:39:30Z</dcterms:modified>
</cp:coreProperties>
</file>